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8" r:id="rId2"/>
    <p:sldId id="257" r:id="rId3"/>
    <p:sldId id="258" r:id="rId4"/>
    <p:sldId id="277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50" r:id="rId16"/>
    <p:sldId id="351" r:id="rId17"/>
    <p:sldId id="347" r:id="rId18"/>
    <p:sldId id="348" r:id="rId19"/>
    <p:sldId id="315" r:id="rId20"/>
    <p:sldId id="336" r:id="rId21"/>
    <p:sldId id="320" r:id="rId22"/>
    <p:sldId id="321" r:id="rId23"/>
    <p:sldId id="349" r:id="rId24"/>
    <p:sldId id="335" r:id="rId25"/>
    <p:sldId id="317" r:id="rId26"/>
    <p:sldId id="352" r:id="rId27"/>
    <p:sldId id="326" r:id="rId28"/>
    <p:sldId id="327" r:id="rId29"/>
    <p:sldId id="323" r:id="rId30"/>
    <p:sldId id="353" r:id="rId31"/>
    <p:sldId id="314" r:id="rId32"/>
    <p:sldId id="328" r:id="rId33"/>
    <p:sldId id="313" r:id="rId34"/>
    <p:sldId id="354" r:id="rId35"/>
    <p:sldId id="329" r:id="rId36"/>
    <p:sldId id="330" r:id="rId37"/>
    <p:sldId id="325" r:id="rId38"/>
    <p:sldId id="322" r:id="rId39"/>
    <p:sldId id="316" r:id="rId40"/>
    <p:sldId id="318" r:id="rId41"/>
    <p:sldId id="319" r:id="rId42"/>
    <p:sldId id="355" r:id="rId43"/>
    <p:sldId id="324" r:id="rId44"/>
    <p:sldId id="356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68" r:id="rId55"/>
    <p:sldId id="369" r:id="rId56"/>
    <p:sldId id="370" r:id="rId57"/>
    <p:sldId id="371" r:id="rId58"/>
    <p:sldId id="372" r:id="rId59"/>
    <p:sldId id="373" r:id="rId60"/>
    <p:sldId id="374" r:id="rId61"/>
    <p:sldId id="375" r:id="rId62"/>
    <p:sldId id="331" r:id="rId63"/>
    <p:sldId id="376" r:id="rId64"/>
    <p:sldId id="377" r:id="rId65"/>
    <p:sldId id="378" r:id="rId66"/>
    <p:sldId id="379" r:id="rId67"/>
    <p:sldId id="380" r:id="rId68"/>
    <p:sldId id="381" r:id="rId69"/>
    <p:sldId id="382" r:id="rId70"/>
    <p:sldId id="383" r:id="rId71"/>
    <p:sldId id="384" r:id="rId72"/>
    <p:sldId id="385" r:id="rId73"/>
    <p:sldId id="386" r:id="rId74"/>
    <p:sldId id="387" r:id="rId75"/>
    <p:sldId id="388" r:id="rId76"/>
    <p:sldId id="389" r:id="rId77"/>
    <p:sldId id="390" r:id="rId78"/>
    <p:sldId id="391" r:id="rId79"/>
    <p:sldId id="394" r:id="rId80"/>
    <p:sldId id="395" r:id="rId81"/>
    <p:sldId id="396" r:id="rId82"/>
    <p:sldId id="397" r:id="rId83"/>
    <p:sldId id="398" r:id="rId84"/>
    <p:sldId id="399" r:id="rId85"/>
    <p:sldId id="400" r:id="rId86"/>
    <p:sldId id="401" r:id="rId87"/>
    <p:sldId id="402" r:id="rId88"/>
    <p:sldId id="403" r:id="rId89"/>
    <p:sldId id="404" r:id="rId90"/>
    <p:sldId id="332" r:id="rId91"/>
    <p:sldId id="405" r:id="rId92"/>
    <p:sldId id="406" r:id="rId93"/>
    <p:sldId id="407" r:id="rId94"/>
    <p:sldId id="408" r:id="rId95"/>
    <p:sldId id="409" r:id="rId96"/>
    <p:sldId id="410" r:id="rId97"/>
    <p:sldId id="411" r:id="rId98"/>
    <p:sldId id="412" r:id="rId99"/>
    <p:sldId id="413" r:id="rId100"/>
    <p:sldId id="414" r:id="rId101"/>
    <p:sldId id="415" r:id="rId102"/>
    <p:sldId id="416" r:id="rId103"/>
    <p:sldId id="417" r:id="rId104"/>
    <p:sldId id="418" r:id="rId105"/>
    <p:sldId id="419" r:id="rId106"/>
    <p:sldId id="420" r:id="rId107"/>
    <p:sldId id="421" r:id="rId108"/>
    <p:sldId id="334" r:id="rId109"/>
    <p:sldId id="333" r:id="rId110"/>
    <p:sldId id="423" r:id="rId111"/>
    <p:sldId id="424" r:id="rId112"/>
    <p:sldId id="425" r:id="rId113"/>
    <p:sldId id="426" r:id="rId114"/>
    <p:sldId id="427" r:id="rId115"/>
    <p:sldId id="428" r:id="rId116"/>
    <p:sldId id="429" r:id="rId117"/>
    <p:sldId id="430" r:id="rId118"/>
    <p:sldId id="431" r:id="rId119"/>
    <p:sldId id="432" r:id="rId120"/>
    <p:sldId id="433" r:id="rId121"/>
    <p:sldId id="392" r:id="rId1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FFFE"/>
    <a:srgbClr val="2596D3"/>
    <a:srgbClr val="1B3A8A"/>
    <a:srgbClr val="0370CB"/>
    <a:srgbClr val="02D3F1"/>
    <a:srgbClr val="14C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3" autoAdjust="0"/>
    <p:restoredTop sz="94660"/>
  </p:normalViewPr>
  <p:slideViewPr>
    <p:cSldViewPr snapToGrid="0">
      <p:cViewPr varScale="1">
        <p:scale>
          <a:sx n="98" d="100"/>
          <a:sy n="98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marm\Desktop\respaldo\Escritorio\ESCRITORIO%2031.10.2024\COMERCIAL\INDICADORES%20TRIMESTRALES\INDICADORES%202025\indicadores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marm\Desktop\respaldo\Escritorio\ESCRITORIO%2031.10.2024\COMERCIAL\INDICADORES%20TRIMESTRALES\INDICADORES%202025\indicadores%20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marm\Desktop\respaldo\Escritorio\ESCRITORIO%2031.10.2024\COMERCIAL\INDICADORES%20TRIMESTRALES\INDICADORES%202025\indicadores%20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marm\Desktop\respaldo\Escritorio\ESCRITORIO%2031.10.2024\COMERCIAL\INDICADORES%20TRIMESTRALES\INDICADORES%202025\indicadores%20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marm\Desktop\respaldo\Escritorio\ESCRITORIO%2031.10.2024\COMERCIAL\INDICADORES%20TRIMESTRALES\INDICADORES%202025\indicadores%2020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Indice de Satisfacción 3° trimestre 2025</a:t>
            </a:r>
          </a:p>
          <a:p>
            <a:pPr>
              <a:defRPr b="1"/>
            </a:pPr>
            <a:r>
              <a:rPr lang="en-US" b="1" dirty="0"/>
              <a:t>Por</a:t>
            </a:r>
            <a:r>
              <a:rPr lang="en-US" b="1" baseline="0" dirty="0"/>
              <a:t> servicio</a:t>
            </a:r>
            <a:endParaRPr lang="en-US" b="1" dirty="0"/>
          </a:p>
        </c:rich>
      </c:tx>
      <c:layout>
        <c:manualLayout>
          <c:xMode val="edge"/>
          <c:yMode val="edge"/>
          <c:x val="0.1645811514939943"/>
          <c:y val="3.96530359355638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SATISFACCIÓN!$C$5</c:f>
              <c:strCache>
                <c:ptCount val="1"/>
                <c:pt idx="0">
                  <c:v>Indice de Satisfacción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SATISFACCIÓN!$B$6:$B$10</c:f>
              <c:strCache>
                <c:ptCount val="5"/>
                <c:pt idx="0">
                  <c:v>Atracción de Talento</c:v>
                </c:pt>
                <c:pt idx="1">
                  <c:v>Estudios Socioeconomicos</c:v>
                </c:pt>
                <c:pt idx="2">
                  <c:v>Servicio Especializado</c:v>
                </c:pt>
                <c:pt idx="3">
                  <c:v>Transporte</c:v>
                </c:pt>
                <c:pt idx="4">
                  <c:v>Psicometria</c:v>
                </c:pt>
              </c:strCache>
            </c:strRef>
          </c:cat>
          <c:val>
            <c:numRef>
              <c:f>SATISFACCIÓN!$C$6:$C$10</c:f>
              <c:numCache>
                <c:formatCode>0.0%</c:formatCode>
                <c:ptCount val="5"/>
                <c:pt idx="0">
                  <c:v>0.95166666666666666</c:v>
                </c:pt>
                <c:pt idx="1">
                  <c:v>0.97833333333333339</c:v>
                </c:pt>
                <c:pt idx="2">
                  <c:v>0.95</c:v>
                </c:pt>
                <c:pt idx="3">
                  <c:v>0.92999999999999994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A-455A-AED8-0EF60BFDF1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9387840"/>
        <c:axId val="39384480"/>
        <c:axId val="0"/>
      </c:bar3DChart>
      <c:catAx>
        <c:axId val="3938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9384480"/>
        <c:crosses val="autoZero"/>
        <c:auto val="1"/>
        <c:lblAlgn val="ctr"/>
        <c:lblOffset val="100"/>
        <c:noMultiLvlLbl val="0"/>
      </c:catAx>
      <c:valAx>
        <c:axId val="3938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938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Índice de Satisfacción 3</a:t>
            </a:r>
            <a:r>
              <a:rPr lang="en-US" baseline="0" dirty="0"/>
              <a:t>er Trimestre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SATISFACCIÓN!$L$3</c:f>
              <c:strCache>
                <c:ptCount val="1"/>
                <c:pt idx="0">
                  <c:v>Índice de Satisfacción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SATISFACCIÓN!$K$4:$K$6</c:f>
              <c:strCache>
                <c:ptCount val="3"/>
                <c:pt idx="0">
                  <c:v>1er Trimestre</c:v>
                </c:pt>
                <c:pt idx="1">
                  <c:v>2° Trimestre</c:v>
                </c:pt>
                <c:pt idx="2">
                  <c:v>3° Trimestre</c:v>
                </c:pt>
              </c:strCache>
            </c:strRef>
          </c:cat>
          <c:val>
            <c:numRef>
              <c:f>SATISFACCIÓN!$L$4:$L$6</c:f>
              <c:numCache>
                <c:formatCode>0.0%</c:formatCode>
                <c:ptCount val="3"/>
                <c:pt idx="0">
                  <c:v>0.96199999999999997</c:v>
                </c:pt>
                <c:pt idx="1">
                  <c:v>0.95541666666666669</c:v>
                </c:pt>
                <c:pt idx="2">
                  <c:v>0.95736111111111111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97-43B3-B2D2-C59D16B73C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9387840"/>
        <c:axId val="39384480"/>
        <c:axId val="0"/>
      </c:bar3DChart>
      <c:catAx>
        <c:axId val="3938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9384480"/>
        <c:crosses val="autoZero"/>
        <c:auto val="1"/>
        <c:lblAlgn val="ctr"/>
        <c:lblOffset val="100"/>
        <c:noMultiLvlLbl val="0"/>
      </c:catAx>
      <c:valAx>
        <c:axId val="3938448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938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s-419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Índice de satisfacción Julio</a:t>
            </a:r>
            <a:r>
              <a:rPr lang="en-US" sz="1400" b="1" baseline="0" dirty="0"/>
              <a:t> </a:t>
            </a:r>
            <a:r>
              <a:rPr lang="en-US" sz="1400" b="1" dirty="0"/>
              <a:t>2025</a:t>
            </a:r>
          </a:p>
        </c:rich>
      </c:tx>
      <c:layout>
        <c:manualLayout>
          <c:xMode val="edge"/>
          <c:yMode val="edge"/>
          <c:x val="0.25745547619197723"/>
          <c:y val="3.96529238193051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1"/>
          <c:tx>
            <c:strRef>
              <c:f>SATISFACCIÓN!$D$79:$D$80</c:f>
              <c:strCache>
                <c:ptCount val="2"/>
                <c:pt idx="0">
                  <c:v>JULIO</c:v>
                </c:pt>
                <c:pt idx="1">
                  <c:v>Puntuación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(SATISFACCIÓN!$B$81:$C$82,SATISFACCIÓN!$B$84:$C$84)</c:f>
              <c:multiLvlStrCache>
                <c:ptCount val="3"/>
                <c:lvl>
                  <c:pt idx="0">
                    <c:v>TURTLE/ STREIT</c:v>
                  </c:pt>
                  <c:pt idx="1">
                    <c:v>TME / LME</c:v>
                  </c:pt>
                  <c:pt idx="2">
                    <c:v>ALPLA</c:v>
                  </c:pt>
                </c:lvl>
                <c:lvl>
                  <c:pt idx="0">
                    <c:v>Atracción de Talento</c:v>
                  </c:pt>
                  <c:pt idx="1">
                    <c:v>ESES</c:v>
                  </c:pt>
                  <c:pt idx="2">
                    <c:v>Transporte</c:v>
                  </c:pt>
                </c:lvl>
              </c:multiLvlStrCache>
              <c:extLst/>
            </c:multiLvlStrRef>
          </c:cat>
          <c:val>
            <c:numRef>
              <c:f>(SATISFACCIÓN!$D$81:$D$82,SATISFACCIÓN!$D$84)</c:f>
              <c:numCache>
                <c:formatCode>0%</c:formatCode>
                <c:ptCount val="3"/>
                <c:pt idx="0">
                  <c:v>0.97</c:v>
                </c:pt>
                <c:pt idx="1">
                  <c:v>0.97499999999999998</c:v>
                </c:pt>
                <c:pt idx="2">
                  <c:v>0.98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EB8-43F3-A471-5635B0CB5F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9387840"/>
        <c:axId val="39384480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SATISFACCIÓN!$C$79:$C$80</c15:sqref>
                        </c15:formulaRef>
                      </c:ext>
                    </c:extLst>
                    <c:strCache>
                      <c:ptCount val="2"/>
                      <c:pt idx="0">
                        <c:v>JULIO</c:v>
                      </c:pt>
                      <c:pt idx="1">
                        <c:v>Cliente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lang="en-US" sz="10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419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(SATISFACCIÓN!$B$81:$C$82,SATISFACCIÓN!$B$84:$C$84)</c15:sqref>
                        </c15:formulaRef>
                      </c:ext>
                    </c:extLst>
                    <c:multiLvlStrCache>
                      <c:ptCount val="3"/>
                      <c:lvl>
                        <c:pt idx="0">
                          <c:v>TURTLE/ STREIT</c:v>
                        </c:pt>
                        <c:pt idx="1">
                          <c:v>TME / LME</c:v>
                        </c:pt>
                        <c:pt idx="2">
                          <c:v>ALPLA</c:v>
                        </c:pt>
                      </c:lvl>
                      <c:lvl>
                        <c:pt idx="0">
                          <c:v>Atracción de Talento</c:v>
                        </c:pt>
                        <c:pt idx="1">
                          <c:v>ESES</c:v>
                        </c:pt>
                        <c:pt idx="2">
                          <c:v>Transporte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(SATISFACCIÓN!$C$81:$C$82,SATISFACCIÓN!$C$84)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EB8-43F3-A471-5635B0CB5F22}"/>
                  </c:ext>
                </c:extLst>
              </c15:ser>
            </c15:filteredBarSeries>
          </c:ext>
        </c:extLst>
      </c:bar3DChart>
      <c:catAx>
        <c:axId val="3938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7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9384480"/>
        <c:crosses val="autoZero"/>
        <c:auto val="1"/>
        <c:lblAlgn val="ctr"/>
        <c:lblOffset val="100"/>
        <c:noMultiLvlLbl val="0"/>
      </c:catAx>
      <c:valAx>
        <c:axId val="3938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938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s-419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Índice de satisfacción Agosto 2025</a:t>
            </a:r>
          </a:p>
        </c:rich>
      </c:tx>
      <c:layout>
        <c:manualLayout>
          <c:xMode val="edge"/>
          <c:yMode val="edge"/>
          <c:x val="0.2758638902749212"/>
          <c:y val="3.96529238193051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1"/>
          <c:tx>
            <c:strRef>
              <c:f>SATISFACCIÓN!$I$79:$I$80</c:f>
              <c:strCache>
                <c:ptCount val="2"/>
                <c:pt idx="0">
                  <c:v>AGOSTO</c:v>
                </c:pt>
                <c:pt idx="1">
                  <c:v>Puntuación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SATISFACCIÓN!$G$81:$H$83</c:f>
              <c:multiLvlStrCache>
                <c:ptCount val="3"/>
                <c:lvl>
                  <c:pt idx="0">
                    <c:v>MIDAS</c:v>
                  </c:pt>
                  <c:pt idx="1">
                    <c:v>TME / LME</c:v>
                  </c:pt>
                  <c:pt idx="2">
                    <c:v>HITCHINER</c:v>
                  </c:pt>
                </c:lvl>
                <c:lvl>
                  <c:pt idx="0">
                    <c:v>Atracción de Talento</c:v>
                  </c:pt>
                  <c:pt idx="1">
                    <c:v>ESES</c:v>
                  </c:pt>
                  <c:pt idx="2">
                    <c:v>Servicio Especializado</c:v>
                  </c:pt>
                </c:lvl>
              </c:multiLvlStrCache>
              <c:extLst/>
            </c:multiLvlStrRef>
          </c:cat>
          <c:val>
            <c:numRef>
              <c:f>SATISFACCIÓN!$I$81:$I$83</c:f>
              <c:numCache>
                <c:formatCode>0%</c:formatCode>
                <c:ptCount val="3"/>
                <c:pt idx="0">
                  <c:v>1</c:v>
                </c:pt>
                <c:pt idx="1">
                  <c:v>0.96</c:v>
                </c:pt>
                <c:pt idx="2">
                  <c:v>0.93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A41-4B2F-83FE-BA50B29123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9387840"/>
        <c:axId val="39384480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SATISFACCIÓN!$H$79:$H$80</c15:sqref>
                        </c15:formulaRef>
                      </c:ext>
                    </c:extLst>
                    <c:strCache>
                      <c:ptCount val="2"/>
                      <c:pt idx="0">
                        <c:v>AGOSTO</c:v>
                      </c:pt>
                      <c:pt idx="1">
                        <c:v>Cliente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lang="en-US" sz="10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419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SATISFACCIÓN!$G$81:$H$83</c15:sqref>
                        </c15:formulaRef>
                      </c:ext>
                    </c:extLst>
                    <c:multiLvlStrCache>
                      <c:ptCount val="3"/>
                      <c:lvl>
                        <c:pt idx="0">
                          <c:v>MIDAS</c:v>
                        </c:pt>
                        <c:pt idx="1">
                          <c:v>TME / LME</c:v>
                        </c:pt>
                        <c:pt idx="2">
                          <c:v>HITCHINER</c:v>
                        </c:pt>
                      </c:lvl>
                      <c:lvl>
                        <c:pt idx="0">
                          <c:v>Atracción de Talento</c:v>
                        </c:pt>
                        <c:pt idx="1">
                          <c:v>ESES</c:v>
                        </c:pt>
                        <c:pt idx="2">
                          <c:v>Servicio Especializado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SATISFACCIÓN!$H$81:$H$83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5A41-4B2F-83FE-BA50B291238D}"/>
                  </c:ext>
                </c:extLst>
              </c15:ser>
            </c15:filteredBarSeries>
          </c:ext>
        </c:extLst>
      </c:bar3DChart>
      <c:catAx>
        <c:axId val="3938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9384480"/>
        <c:crosses val="autoZero"/>
        <c:auto val="1"/>
        <c:lblAlgn val="ctr"/>
        <c:lblOffset val="100"/>
        <c:noMultiLvlLbl val="0"/>
      </c:catAx>
      <c:valAx>
        <c:axId val="3938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938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en-US" sz="1000" b="0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s-419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Índice de satisfacción Septiembre 2025</a:t>
            </a:r>
          </a:p>
        </c:rich>
      </c:tx>
      <c:layout>
        <c:manualLayout>
          <c:xMode val="edge"/>
          <c:yMode val="edge"/>
          <c:x val="0.21582216954666092"/>
          <c:y val="3.44769403824521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SATISFACCIÓN!$M$79:$M$80</c:f>
              <c:strCache>
                <c:ptCount val="2"/>
                <c:pt idx="0">
                  <c:v>SEPTIEMBRE</c:v>
                </c:pt>
                <c:pt idx="1">
                  <c:v>Puntuación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SATISFACCIÓN!$K$81:$L$85</c:f>
              <c:multiLvlStrCache>
                <c:ptCount val="5"/>
                <c:lvl>
                  <c:pt idx="0">
                    <c:v>MEDICA MÍA / ALPLA</c:v>
                  </c:pt>
                  <c:pt idx="1">
                    <c:v>FLYMEX / FORTIS</c:v>
                  </c:pt>
                  <c:pt idx="2">
                    <c:v>SIEGWER</c:v>
                  </c:pt>
                  <c:pt idx="3">
                    <c:v>SEG AUTOMOTIVE</c:v>
                  </c:pt>
                  <c:pt idx="4">
                    <c:v>FLYMEX </c:v>
                  </c:pt>
                </c:lvl>
                <c:lvl>
                  <c:pt idx="0">
                    <c:v>Atracción de Talento</c:v>
                  </c:pt>
                  <c:pt idx="1">
                    <c:v>ESES</c:v>
                  </c:pt>
                  <c:pt idx="2">
                    <c:v>Servicio Especializado</c:v>
                  </c:pt>
                  <c:pt idx="3">
                    <c:v>Transporte</c:v>
                  </c:pt>
                  <c:pt idx="4">
                    <c:v>Psicometria</c:v>
                  </c:pt>
                </c:lvl>
              </c:multiLvlStrCache>
            </c:multiLvlStrRef>
          </c:cat>
          <c:val>
            <c:numRef>
              <c:f>SATISFACCIÓN!$M$81:$M$85</c:f>
              <c:numCache>
                <c:formatCode>0%</c:formatCode>
                <c:ptCount val="5"/>
                <c:pt idx="0">
                  <c:v>0.88500000000000001</c:v>
                </c:pt>
                <c:pt idx="1">
                  <c:v>1</c:v>
                </c:pt>
                <c:pt idx="2">
                  <c:v>0.97</c:v>
                </c:pt>
                <c:pt idx="3">
                  <c:v>0.88</c:v>
                </c:pt>
                <c:pt idx="4">
                  <c:v>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1002-44AE-8ABF-E6C77532FD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9387840"/>
        <c:axId val="39384480"/>
        <c:axId val="0"/>
        <c:extLst/>
      </c:bar3DChart>
      <c:catAx>
        <c:axId val="3938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7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9384480"/>
        <c:crosses val="autoZero"/>
        <c:auto val="1"/>
        <c:lblAlgn val="ctr"/>
        <c:lblOffset val="100"/>
        <c:noMultiLvlLbl val="0"/>
      </c:catAx>
      <c:valAx>
        <c:axId val="3938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938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en-US" sz="1000" b="0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D4FDA-DCEF-10B8-E28A-D93D8CAB2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847449-95D7-2867-46E5-F52F58592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EE7AD1-1FDB-518F-7555-C29FAEBD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E843-080F-4B49-B52C-BD6C25EB9E5E}" type="datetimeFigureOut">
              <a:rPr lang="es-MX" smtClean="0"/>
              <a:t>17/10/2025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319672-CC1E-A908-41BC-7947A094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2E57FA-90B8-53A2-723E-0CF250D1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0D8E-0C68-433C-92FA-D6B1B6334FC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6143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C4CFD-FBF3-A820-0073-6753D322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35FB3B-7D92-F415-7549-878B19B23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0ED56E-8222-C72B-99BE-2C6070299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E843-080F-4B49-B52C-BD6C25EB9E5E}" type="datetimeFigureOut">
              <a:rPr lang="es-MX" smtClean="0"/>
              <a:t>17/10/2025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F18300-1D8F-9EB4-B245-CA7017A3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CE896-3057-26D4-2CD9-B1657B73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0D8E-0C68-433C-92FA-D6B1B6334FC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57965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6E1804-6307-B634-4DE5-B715DDD67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1F3CC3-4ED8-787F-974E-73DCB9321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F17B2-B4A5-52F8-299E-1C14B121C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E843-080F-4B49-B52C-BD6C25EB9E5E}" type="datetimeFigureOut">
              <a:rPr lang="es-MX" smtClean="0"/>
              <a:t>17/10/2025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223B35-8888-C9C1-3D05-4955C701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FDB955-BB89-510D-5006-D7018AF9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0D8E-0C68-433C-92FA-D6B1B6334FC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3283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801B6-4530-1751-9124-AA72FB8E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0423E4-E607-8005-B9BB-905F28FB2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0E320B-A1A3-DB3B-771A-016E02B91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E843-080F-4B49-B52C-BD6C25EB9E5E}" type="datetimeFigureOut">
              <a:rPr lang="es-MX" smtClean="0"/>
              <a:t>17/10/2025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0B1B54-13F9-CB66-C23A-DF25F026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BC4676-C4EB-38BA-86D8-0C26D0ACF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0D8E-0C68-433C-92FA-D6B1B6334FC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0849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3649F-E736-FD86-179F-C8BD536B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7E1EDB-244A-9029-7B8F-46724FA81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C9E8AC-8FF2-1C53-D60E-B7C513864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E843-080F-4B49-B52C-BD6C25EB9E5E}" type="datetimeFigureOut">
              <a:rPr lang="es-MX" smtClean="0"/>
              <a:t>17/10/2025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2A7B32-B0A9-A8C8-A021-583C710D2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801DE0-31A0-2643-649C-286A29D10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0D8E-0C68-433C-92FA-D6B1B6334FC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3221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A5CD3-E1EB-B14A-4A79-1C0920AB4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3AB36D-7F25-15D4-9DC4-A8CE54BC2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87A45B-CB84-4707-DA18-2A03BE53E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573C46-B515-97D7-82CC-126084A2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E843-080F-4B49-B52C-BD6C25EB9E5E}" type="datetimeFigureOut">
              <a:rPr lang="es-MX" smtClean="0"/>
              <a:t>17/10/2025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4FF5F9-0C3F-CEB0-4928-E2FF329B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71981F-BC87-5292-610C-8A772BB4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0D8E-0C68-433C-92FA-D6B1B6334FC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07780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24B6F-6A6F-9CF2-D4A6-202CCD91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2E9990-0C6E-398B-5CE3-DE1B6AB1E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76BA8A-3A25-E585-0637-920C66BDF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C35E19-114A-489E-2BD8-6A57DB26B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2D886C-F6EA-6283-FCDD-8786558C1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E34AE0-0638-540F-B76D-94F479395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E843-080F-4B49-B52C-BD6C25EB9E5E}" type="datetimeFigureOut">
              <a:rPr lang="es-MX" smtClean="0"/>
              <a:t>17/10/2025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CCC878-59D8-5EB5-2096-1F1DB8964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12BF16-02E6-F534-CC9C-3CE4709B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0D8E-0C68-433C-92FA-D6B1B6334FC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2864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D5E9A-8CE0-E259-8CA0-B907DFAC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9AA315F-1E48-7B82-9ED3-5F2E33F88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E843-080F-4B49-B52C-BD6C25EB9E5E}" type="datetimeFigureOut">
              <a:rPr lang="es-MX" smtClean="0"/>
              <a:t>17/10/2025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D03AC0-05F5-DB98-6369-9331DD92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738C1C-F8FC-A06F-ED33-7D5295C2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0D8E-0C68-433C-92FA-D6B1B6334FC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29310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2C924BF-73DB-84D6-A172-0C9B19381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E843-080F-4B49-B52C-BD6C25EB9E5E}" type="datetimeFigureOut">
              <a:rPr lang="es-MX" smtClean="0"/>
              <a:t>17/10/2025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8CFB5-ED33-F9C7-80B0-5C9DE9E5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0AA46F-9A55-8FCD-BEB0-5AD4E648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0D8E-0C68-433C-92FA-D6B1B6334FC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3761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93EC9-DE20-69C6-2498-E019721FC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A26060-7A97-315C-BCFC-5042B7219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08ED4C-0E4C-B137-DACD-1C40BF64C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2F1B6A-8EFA-726D-ACA1-C635B612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E843-080F-4B49-B52C-BD6C25EB9E5E}" type="datetimeFigureOut">
              <a:rPr lang="es-MX" smtClean="0"/>
              <a:t>17/10/2025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2BAA43-3092-2A7D-20BF-29B0F33B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BFC07-D322-742C-52BD-56BBB77C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0D8E-0C68-433C-92FA-D6B1B6334FC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4655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4C82B-158A-4C4B-3DE3-AFDA22E1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7F9544-0BE0-B1B3-0AAD-9C370CAF7F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B92561-BC91-52A1-44C2-C74A910A3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175CAA-65F5-77AD-1AD2-A1D6DF5E2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E843-080F-4B49-B52C-BD6C25EB9E5E}" type="datetimeFigureOut">
              <a:rPr lang="es-MX" smtClean="0"/>
              <a:t>17/10/2025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8BEF99-FDE5-058C-E038-140DB479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4ADD07-B22D-72EC-6CCC-7B9578EA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0D8E-0C68-433C-92FA-D6B1B6334FC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0308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E246A75-9C2E-FED9-BC68-5745E44F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40EF2D-F0F3-7567-F113-5FDB06E99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5C4FFD-F28C-B11E-61E7-01CDEE2B2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CE843-080F-4B49-B52C-BD6C25EB9E5E}" type="datetimeFigureOut">
              <a:rPr lang="es-MX" smtClean="0"/>
              <a:t>17/10/2025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00A66A-B20D-C14D-B72E-648DA855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C0BABB-5D82-2914-4EDC-E87DC7045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0D8E-0C68-433C-92FA-D6B1B6334FC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154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4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4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6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2.xlsx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4.xlsx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5.xlsx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Excel_Worksheet6.xlsx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7.xlsx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9.xlsx"/><Relationship Id="rId3" Type="http://schemas.openxmlformats.org/officeDocument/2006/relationships/image" Target="../media/image5.png"/><Relationship Id="rId7" Type="http://schemas.openxmlformats.org/officeDocument/2006/relationships/image" Target="../media/image2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8.xlsx"/><Relationship Id="rId5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26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1.xlsx"/><Relationship Id="rId3" Type="http://schemas.openxmlformats.org/officeDocument/2006/relationships/image" Target="../media/image5.png"/><Relationship Id="rId7" Type="http://schemas.openxmlformats.org/officeDocument/2006/relationships/image" Target="../media/image2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10.xlsx"/><Relationship Id="rId5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28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12.xlsx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4.xlsx"/><Relationship Id="rId3" Type="http://schemas.openxmlformats.org/officeDocument/2006/relationships/image" Target="../media/image5.png"/><Relationship Id="rId7" Type="http://schemas.openxmlformats.org/officeDocument/2006/relationships/image" Target="../media/image3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13.xlsx"/><Relationship Id="rId5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31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15.xlsx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4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4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2FF6D82-5CED-D96E-CFFF-C7379C49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9" y="4668589"/>
            <a:ext cx="12192000" cy="1269435"/>
          </a:xfrm>
          <a:solidFill>
            <a:schemeClr val="bg1">
              <a:alpha val="54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MX" sz="6600" b="1" dirty="0">
                <a:solidFill>
                  <a:srgbClr val="0070C0"/>
                </a:solidFill>
                <a:latin typeface="Futura Lt BT" panose="020B0402020204020303" pitchFamily="34" charset="0"/>
              </a:rPr>
              <a:t>PRESENTACIÓN DE INDICADORES DE DESEMPEÑO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F1F8608-15FA-8438-3B07-08BBAE34E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43" y="1747951"/>
            <a:ext cx="2667147" cy="247413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A3B14FC-50CA-160A-EF56-0C3FB90E438E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accent2">
                    <a:lumMod val="7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AC90C9-6453-1866-B98E-402BDB0E4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6019060"/>
            <a:ext cx="838940" cy="8389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2F6FDC2-0FAE-7285-12B4-4886FD7E8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08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C57F8-442A-9933-372F-AA9803719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DD2C22B7-7ABC-B5E5-F564-5618B357C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2C17AB2E-C732-9D15-2672-90D14DCB58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272786" y="1621717"/>
            <a:ext cx="2057459" cy="2582180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D9A24E28-58CA-37EF-EA12-55307D69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43" y="146204"/>
            <a:ext cx="8554064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solidFill>
                  <a:srgbClr val="002060"/>
                </a:solidFill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</a:b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3°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6EA125C-4D89-4075-98DA-66033CAAC60A}"/>
              </a:ext>
            </a:extLst>
          </p:cNvPr>
          <p:cNvSpPr/>
          <p:nvPr/>
        </p:nvSpPr>
        <p:spPr>
          <a:xfrm flipH="1">
            <a:off x="4447427" y="156061"/>
            <a:ext cx="82516" cy="825857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30C8C94B-437F-6DBF-20C5-5607F80286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2913594" y="175913"/>
            <a:ext cx="1422432" cy="846617"/>
          </a:xfrm>
          <a:prstGeom prst="rect">
            <a:avLst/>
          </a:prstGeom>
        </p:spPr>
      </p:pic>
      <p:graphicFrame>
        <p:nvGraphicFramePr>
          <p:cNvPr id="2" name="Tabla 8">
            <a:extLst>
              <a:ext uri="{FF2B5EF4-FFF2-40B4-BE49-F238E27FC236}">
                <a16:creationId xmlns:a16="http://schemas.microsoft.com/office/drawing/2014/main" id="{A60066D7-FB48-40D7-1919-58A1169C5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953975"/>
              </p:ext>
            </p:extLst>
          </p:nvPr>
        </p:nvGraphicFramePr>
        <p:xfrm>
          <a:off x="2458680" y="1272129"/>
          <a:ext cx="8916627" cy="29260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39549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80526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4196552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892769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rgbClr val="002060"/>
                          </a:solidFill>
                        </a:rPr>
                        <a:t>Actividad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00B050"/>
                          </a:solidFill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FFC000"/>
                          </a:solidFill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FF0000"/>
                          </a:solidFill>
                        </a:rPr>
                        <a:t>No cumple</a:t>
                      </a:r>
                      <a:endParaRPr lang="es-MX" sz="1400" b="1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002060"/>
                          </a:solidFill>
                        </a:rPr>
                        <a:t>Observaciones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Desarrollo de campañas promocionales de servicio especifico de REPSE</a:t>
                      </a:r>
                      <a:endParaRPr lang="es-MX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</a:rPr>
                        <a:t>No cumple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0" dirty="0">
                          <a:solidFill>
                            <a:srgbClr val="002060"/>
                          </a:solidFill>
                        </a:rPr>
                        <a:t>No se cumple con la actividad, ya  que no se concreto ningún cierre de venta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Prospección con referenciados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</a:rPr>
                        <a:t>Cumple</a:t>
                      </a:r>
                    </a:p>
                    <a:p>
                      <a:pPr algn="ctr"/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solidFill>
                            <a:srgbClr val="002060"/>
                          </a:solidFill>
                        </a:rPr>
                        <a:t>En proceso de licitación con el cliente Plastic ómnium en Saltillo</a:t>
                      </a:r>
                      <a:endParaRPr lang="es-MX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Promoción en Marketing Web.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</a:rPr>
                        <a:t>No cumple</a:t>
                      </a:r>
                      <a:endParaRPr lang="es-MX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rgbClr val="002060"/>
                          </a:solidFill>
                        </a:rPr>
                        <a:t>Tendencia negativa, se ha solicitado cotizaciones pero no se han concretado.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427890"/>
                  </a:ext>
                </a:extLst>
              </a:tr>
            </a:tbl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25918950-65F2-AA6D-9081-0ABFC2052D25}"/>
              </a:ext>
            </a:extLst>
          </p:cNvPr>
          <p:cNvGrpSpPr/>
          <p:nvPr/>
        </p:nvGrpSpPr>
        <p:grpSpPr>
          <a:xfrm>
            <a:off x="118481" y="6019060"/>
            <a:ext cx="11984309" cy="838940"/>
            <a:chOff x="118481" y="6019060"/>
            <a:chExt cx="11984309" cy="83894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29B609EE-F17D-C4D8-3ABE-945173820EE3}"/>
                </a:ext>
              </a:extLst>
            </p:cNvPr>
            <p:cNvSpPr txBox="1"/>
            <p:nvPr/>
          </p:nvSpPr>
          <p:spPr>
            <a:xfrm>
              <a:off x="10009149" y="6384530"/>
              <a:ext cx="20936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b="1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 pitchFamily="34" charset="0"/>
                </a:rPr>
                <a:t>F3PNO-DIR-01.01</a:t>
              </a: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6DDCC48-359A-BB33-94AF-1514300A4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50" y="6019060"/>
              <a:ext cx="838940" cy="83894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857B3A4-FD90-A68C-F558-4AEBDE573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81" y="6067705"/>
              <a:ext cx="739317" cy="739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3439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8DFAA-00D0-DCF6-08C1-C2B4A6791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9F567525-8DB3-2FDD-6142-7985BB72A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092CF72-2BBD-BBB7-A7CF-C5E9ACD9C235}"/>
              </a:ext>
            </a:extLst>
          </p:cNvPr>
          <p:cNvSpPr txBox="1"/>
          <p:nvPr/>
        </p:nvSpPr>
        <p:spPr>
          <a:xfrm>
            <a:off x="305426" y="275720"/>
            <a:ext cx="78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>
                <a:latin typeface="Futura Lt BT" panose="020B0402020204020303"/>
              </a:rPr>
              <a:t>Evidencias - Controles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76C97AC6-58E4-F41C-2957-64C5AC75E5ED}"/>
              </a:ext>
            </a:extLst>
          </p:cNvPr>
          <p:cNvCxnSpPr/>
          <p:nvPr/>
        </p:nvCxnSpPr>
        <p:spPr>
          <a:xfrm>
            <a:off x="305426" y="922051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D7B002-88EE-1404-2C26-8CF837B75168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DDC68B4-5216-7EF7-0FA8-BE7C364AA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90B55295-C566-3CB1-A435-A25DD89E5000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AB101BA-547C-3351-8593-87482794B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AB5B42A-4D91-E283-A490-9277FF648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54" y="1128921"/>
            <a:ext cx="10519456" cy="47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48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0FDBB-F324-1650-67FF-FECDFFD19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25C2D196-282E-4EDB-2708-D560EC9CD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8EB8818-8540-C780-5996-5C615E6222ED}"/>
              </a:ext>
            </a:extLst>
          </p:cNvPr>
          <p:cNvSpPr txBox="1"/>
          <p:nvPr/>
        </p:nvSpPr>
        <p:spPr>
          <a:xfrm>
            <a:off x="305426" y="251397"/>
            <a:ext cx="78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>
                <a:latin typeface="Futura Lt BT" panose="020B0402020204020303"/>
              </a:rPr>
              <a:t>Evidencias – Protección Civil 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8CCD78A-35F4-B1CD-91AB-00BA1310E562}"/>
              </a:ext>
            </a:extLst>
          </p:cNvPr>
          <p:cNvCxnSpPr>
            <a:cxnSpLocks/>
          </p:cNvCxnSpPr>
          <p:nvPr/>
        </p:nvCxnSpPr>
        <p:spPr>
          <a:xfrm flipV="1">
            <a:off x="305426" y="897728"/>
            <a:ext cx="6673598" cy="24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89F536-1682-C0F1-F544-F33C659E0D3A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0DF0A42-F619-B320-C302-AABF57E20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2A71DCB8-BDB2-3B15-DDC0-BA0A7FEE7AC0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D35A08F-40DE-ECB0-2697-01380BBD2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3C68E7A-3B43-B9B7-1882-8AB0A8AA9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798" y="1088280"/>
            <a:ext cx="9890921" cy="468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71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C0DA2-C4CB-0AB0-6E1F-81EF2EE20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AA268FBD-0E46-1AD3-46E6-E95DB688A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918A35A-4E30-CBED-C507-40C82B650CF1}"/>
              </a:ext>
            </a:extLst>
          </p:cNvPr>
          <p:cNvSpPr txBox="1"/>
          <p:nvPr/>
        </p:nvSpPr>
        <p:spPr>
          <a:xfrm>
            <a:off x="305425" y="251397"/>
            <a:ext cx="1076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>
                <a:latin typeface="Futura Lt BT" panose="020B0402020204020303"/>
              </a:rPr>
              <a:t>Evidencias – Integrantes Brigada Multifuncional 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F5BEEDC-1990-5E33-0F67-621D67B558CA}"/>
              </a:ext>
            </a:extLst>
          </p:cNvPr>
          <p:cNvCxnSpPr>
            <a:cxnSpLocks/>
          </p:cNvCxnSpPr>
          <p:nvPr/>
        </p:nvCxnSpPr>
        <p:spPr>
          <a:xfrm>
            <a:off x="305426" y="922051"/>
            <a:ext cx="106001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5E1A4D75-F1A9-1627-0431-86CC065B32AA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A15A5E1-8790-4C28-4B41-0FD69241B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5877839C-4A48-3B1D-CF4B-5C809CA18FEC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1F90889-D3C6-F5A9-D727-BEAB5BD9C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7CE408F-4B3D-1F21-B2C7-D9FAF9221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25" y="1098906"/>
            <a:ext cx="6621838" cy="30562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8515ED-D8C1-CB8E-36DD-611627E756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211" y="2627022"/>
            <a:ext cx="7396119" cy="36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02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CB717-C4F4-0302-A62C-ECB0024BB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4446646C-8C1D-0DF7-ECB2-15C3ADF39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C8094F0-EE49-35FD-67E6-12B40F388324}"/>
              </a:ext>
            </a:extLst>
          </p:cNvPr>
          <p:cNvSpPr txBox="1"/>
          <p:nvPr/>
        </p:nvSpPr>
        <p:spPr>
          <a:xfrm>
            <a:off x="305425" y="251397"/>
            <a:ext cx="1076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>
                <a:latin typeface="Futura Lt BT" panose="020B0402020204020303"/>
              </a:rPr>
              <a:t>Evidencias – Directorio 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97762FC-1596-0DCE-F3A7-E26C2974D55E}"/>
              </a:ext>
            </a:extLst>
          </p:cNvPr>
          <p:cNvCxnSpPr>
            <a:cxnSpLocks/>
          </p:cNvCxnSpPr>
          <p:nvPr/>
        </p:nvCxnSpPr>
        <p:spPr>
          <a:xfrm>
            <a:off x="305426" y="922051"/>
            <a:ext cx="106001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F9F1584-FB48-7042-BF62-4EF65967E316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13D3B68-1137-5BD6-85E6-3D64A790A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D0A1BDA4-D1C9-5D89-939E-DB0093964716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36F11F9-349B-0BAE-7A20-0C5CFA6DE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445B66A-4F8B-503E-F976-B15A80311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285" y="1098617"/>
            <a:ext cx="10054684" cy="466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27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1444E-4139-238E-D5C3-9700F63C7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2542E03F-24FC-BB73-7FBD-8774A341C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EE35562-4BA1-9752-603B-F13760C04807}"/>
              </a:ext>
            </a:extLst>
          </p:cNvPr>
          <p:cNvSpPr txBox="1"/>
          <p:nvPr/>
        </p:nvSpPr>
        <p:spPr>
          <a:xfrm>
            <a:off x="305425" y="251397"/>
            <a:ext cx="1076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>
                <a:latin typeface="Futura Lt BT" panose="020B0402020204020303"/>
              </a:rPr>
              <a:t>Evidencias – Convenios 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FD551BA-E83A-6F34-001A-DB5CF684BD6A}"/>
              </a:ext>
            </a:extLst>
          </p:cNvPr>
          <p:cNvCxnSpPr>
            <a:cxnSpLocks/>
          </p:cNvCxnSpPr>
          <p:nvPr/>
        </p:nvCxnSpPr>
        <p:spPr>
          <a:xfrm>
            <a:off x="305426" y="922051"/>
            <a:ext cx="106001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825B30FB-0EF6-7496-86C6-DBFFCC2C80D9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219CCE6-6EA7-E92F-D39F-4A5C181DD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4768F235-007E-6050-80C6-2E57E70A3367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036BCDA-F1CF-DE2E-60A1-F94CFF7D6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BA0805E-7B9E-A016-AAED-9DA272322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847" y="1179647"/>
            <a:ext cx="9214860" cy="465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81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967CC-7E97-1AFF-AE27-07AD19A39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513487D0-42D4-DC21-9DE8-AE372D23C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3C64B96-4CEE-44BA-C0A3-0C937E77DB01}"/>
              </a:ext>
            </a:extLst>
          </p:cNvPr>
          <p:cNvSpPr txBox="1"/>
          <p:nvPr/>
        </p:nvSpPr>
        <p:spPr>
          <a:xfrm>
            <a:off x="305425" y="251397"/>
            <a:ext cx="1076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>
                <a:latin typeface="Futura Lt BT" panose="020B0402020204020303"/>
              </a:rPr>
              <a:t>Evidencias – Sistemas de Gestión 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2FF5C65-E7FB-20EB-2EEA-AACBC6A5538D}"/>
              </a:ext>
            </a:extLst>
          </p:cNvPr>
          <p:cNvCxnSpPr>
            <a:cxnSpLocks/>
          </p:cNvCxnSpPr>
          <p:nvPr/>
        </p:nvCxnSpPr>
        <p:spPr>
          <a:xfrm>
            <a:off x="305426" y="922051"/>
            <a:ext cx="106001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5CDA4C-4DAB-00C6-532E-B6D4813E68A9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975E88B-3779-55BB-B9E2-0966A7C38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19FFBD91-A0D9-85B1-71CB-1DFCEC7A31CE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6A0CBFD-C2EA-A746-EA50-AF85DE611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4180D2F-96A5-6B38-D4ED-072DE4C43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994" y="1107014"/>
            <a:ext cx="9658011" cy="48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0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F7982B09-4F44-CCBB-D8DB-98E8B7EAF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44D48317-81DC-7160-53A9-8EF613BEE0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9DD23C46-EA31-0461-93B9-F1CD8A44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3B52D8-5807-4DBF-AC49-F87894B00426}"/>
              </a:ext>
            </a:extLst>
          </p:cNvPr>
          <p:cNvSpPr/>
          <p:nvPr/>
        </p:nvSpPr>
        <p:spPr>
          <a:xfrm>
            <a:off x="5903582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83F4FEF6-5668-E4D4-E9B4-F1A18967C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AEB19F5-2C59-1044-7BDE-83381C30E855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graphicFrame>
        <p:nvGraphicFramePr>
          <p:cNvPr id="3" name="Tabla 8">
            <a:extLst>
              <a:ext uri="{FF2B5EF4-FFF2-40B4-BE49-F238E27FC236}">
                <a16:creationId xmlns:a16="http://schemas.microsoft.com/office/drawing/2014/main" id="{DA9834E2-1748-C225-0E7C-E45076683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451855"/>
              </p:ext>
            </p:extLst>
          </p:nvPr>
        </p:nvGraphicFramePr>
        <p:xfrm>
          <a:off x="3151985" y="1818443"/>
          <a:ext cx="8339390" cy="33223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77415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2874149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Futura Lt BT" panose="020B0402020204020303"/>
                          <a:ea typeface="+mn-ea"/>
                          <a:cs typeface="+mn-cs"/>
                        </a:rPr>
                        <a:t>Diseño del prototipo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Lt BT" panose="020B0402020204020303"/>
                        <a:ea typeface="+mn-ea"/>
                        <a:cs typeface="+mn-cs"/>
                      </a:endParaRPr>
                    </a:p>
                    <a:p>
                      <a:endParaRPr lang="es-MX" dirty="0">
                        <a:latin typeface="Futura Lt BT" panose="020B0402020204020303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1925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+mn-cs"/>
                        </a:rPr>
                        <a:t>Desarrollo de metodologías de carga y descarga de archivos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1925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+mn-cs"/>
                        </a:rPr>
                        <a:t>Presentación de el modelo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Futura Lt BT" panose="020B0402020204020303"/>
                        </a:rPr>
                        <a:t>Pendiente de aprobación final.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828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298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9BB89-55CD-1C09-C80C-886A01670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BB4049FC-E2DB-BB20-0C5C-CAF2E2077000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17C25F-90A9-AE7E-1F2B-324DA59D738B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63A380E-537E-A9F6-5612-197F82166BA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7C58F78-18E9-1142-0442-F8243F6286FE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BBF3AF-6D90-F15F-E62E-1165EA112847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E5108245-B852-6079-8DB3-51763FD9F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10775B0-8DE7-B98F-9EFC-1167AE052D4C}"/>
              </a:ext>
            </a:extLst>
          </p:cNvPr>
          <p:cNvSpPr txBox="1"/>
          <p:nvPr/>
        </p:nvSpPr>
        <p:spPr>
          <a:xfrm>
            <a:off x="2958096" y="199696"/>
            <a:ext cx="5697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latin typeface="Futura Lt BT" panose="020B0402020204020303"/>
              </a:rPr>
              <a:t>Atender los requisitos funcionales que el área de transporte solicitó: El área de finanzas puede ver el combustible solicitado y el que se está por solicitar. </a:t>
            </a:r>
            <a:endParaRPr lang="es-ES" sz="1600" b="1" dirty="0">
              <a:latin typeface="Futura Lt BT" panose="020B0402020204020303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F857A815-0BF8-1D39-F29B-A77B96FC8229}"/>
              </a:ext>
            </a:extLst>
          </p:cNvPr>
          <p:cNvCxnSpPr/>
          <p:nvPr/>
        </p:nvCxnSpPr>
        <p:spPr>
          <a:xfrm>
            <a:off x="2974529" y="1088285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7F5B93F1-FD4B-D61E-5907-B85542AD5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179717"/>
              </p:ext>
            </p:extLst>
          </p:nvPr>
        </p:nvGraphicFramePr>
        <p:xfrm>
          <a:off x="8765090" y="188012"/>
          <a:ext cx="3254476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N/A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E5D1B0A-899A-4D71-B55C-77A8769D8AA8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784BDF8-2CC8-D6A0-441B-F2E3ED45611F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0296D7-F469-2B7E-D3EE-2F9EB2466775}"/>
              </a:ext>
            </a:extLst>
          </p:cNvPr>
          <p:cNvSpPr txBox="1"/>
          <p:nvPr/>
        </p:nvSpPr>
        <p:spPr>
          <a:xfrm>
            <a:off x="2974529" y="5029030"/>
            <a:ext cx="6143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latin typeface="Futura Lt BT" panose="020B0402020204020303" pitchFamily="34" charset="0"/>
              </a:rPr>
              <a:t>Se someterá a pruebas con ciertos elementos del personal.</a:t>
            </a:r>
          </a:p>
          <a:p>
            <a:pPr algn="just"/>
            <a:r>
              <a:rPr lang="es-ES" sz="1600" b="1" dirty="0">
                <a:latin typeface="Futura Lt BT" panose="020B0402020204020303" pitchFamily="34" charset="0"/>
              </a:rPr>
              <a:t>Se recabará información de este periodo de prueba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23BF9B8-D499-5169-A836-D936729847B3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E5DCA0A-33D2-294D-2BDD-1DB9AAFC5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52F9ABFF-2020-ECE0-5410-FA1DF2C85087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E55CA9C-3FF5-F4FA-B939-431DFE4C5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sp>
        <p:nvSpPr>
          <p:cNvPr id="22" name="Lágrima 21">
            <a:extLst>
              <a:ext uri="{FF2B5EF4-FFF2-40B4-BE49-F238E27FC236}">
                <a16:creationId xmlns:a16="http://schemas.microsoft.com/office/drawing/2014/main" id="{D1E0424F-690B-328D-4FEF-FA2600220F7E}"/>
              </a:ext>
            </a:extLst>
          </p:cNvPr>
          <p:cNvSpPr/>
          <p:nvPr/>
        </p:nvSpPr>
        <p:spPr>
          <a:xfrm>
            <a:off x="5429057" y="1968099"/>
            <a:ext cx="3044206" cy="2675965"/>
          </a:xfrm>
          <a:prstGeom prst="teardrop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FF0000"/>
                </a:solidFill>
              </a:rPr>
              <a:t>SE SUSTITUYE</a:t>
            </a:r>
            <a:endParaRPr lang="es-419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16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424E5-91BD-DE14-C58A-B7C15B400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5B68B0F-F9F6-BD1C-756D-A0CD0D592415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D524DC6-247A-2485-7E56-2D403F3D84C4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CFC835B-B7CC-86F1-EDB8-8C8DAACD592E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658F50-2F46-7829-7AC0-A7EDA3558401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5C3992F-88D5-0E44-F102-B44F8D343484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1E78F65D-7DE1-E80E-8501-54C28764D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D84C29C-13EA-83E8-7B72-FC5D099C514E}"/>
              </a:ext>
            </a:extLst>
          </p:cNvPr>
          <p:cNvSpPr txBox="1"/>
          <p:nvPr/>
        </p:nvSpPr>
        <p:spPr>
          <a:xfrm>
            <a:off x="2958096" y="199696"/>
            <a:ext cx="5697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latin typeface="Futura Lt BT" panose="020B0402020204020303"/>
              </a:rPr>
              <a:t>Se implementará una restructuración a la plataforma de transporte, utilizando la metodología </a:t>
            </a:r>
            <a:r>
              <a:rPr lang="es-MX" sz="1600" b="1" dirty="0" err="1">
                <a:latin typeface="Futura Lt BT" panose="020B0402020204020303"/>
              </a:rPr>
              <a:t>Spiral</a:t>
            </a:r>
            <a:r>
              <a:rPr lang="es-MX" sz="1600" b="1" dirty="0">
                <a:latin typeface="Futura Lt BT" panose="020B0402020204020303"/>
              </a:rPr>
              <a:t> Fase 1 de 3: Recolección de Datos y Análisis de Viabilidad. </a:t>
            </a:r>
            <a:endParaRPr lang="es-ES" sz="1600" b="1" dirty="0">
              <a:latin typeface="Futura Lt BT" panose="020B0402020204020303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5BC0616-542E-C47C-F125-3F688C55D908}"/>
              </a:ext>
            </a:extLst>
          </p:cNvPr>
          <p:cNvCxnSpPr/>
          <p:nvPr/>
        </p:nvCxnSpPr>
        <p:spPr>
          <a:xfrm>
            <a:off x="2974529" y="1088285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1C6890A3-5986-BB12-D9A5-9F49D127F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777068"/>
              </p:ext>
            </p:extLst>
          </p:nvPr>
        </p:nvGraphicFramePr>
        <p:xfrm>
          <a:off x="8765090" y="188012"/>
          <a:ext cx="3254476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27EFC48-C0DC-C6CC-7A11-282D97935819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8FB2BB2-86A8-22C9-AC77-79974C009D02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BD5D2A-8C37-5873-C465-95BB58860137}"/>
              </a:ext>
            </a:extLst>
          </p:cNvPr>
          <p:cNvSpPr txBox="1"/>
          <p:nvPr/>
        </p:nvSpPr>
        <p:spPr>
          <a:xfrm>
            <a:off x="2974529" y="5029030"/>
            <a:ext cx="748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latin typeface="Futura Lt BT" panose="020B0402020204020303" pitchFamily="34" charset="0"/>
              </a:rPr>
              <a:t>Se mantendrán conversaciones con el área de transporte para llevar este indicador compartido. </a:t>
            </a:r>
          </a:p>
          <a:p>
            <a:pPr algn="just"/>
            <a:r>
              <a:rPr lang="es-ES" sz="1600" b="1" dirty="0">
                <a:latin typeface="Futura Lt BT" panose="020B0402020204020303" pitchFamily="34" charset="0"/>
              </a:rPr>
              <a:t>El objetivo será agilizar los procesos de transporte.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7C049C-47DB-82F9-DDA3-047772872DBF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BE6D7BF-D781-E9BE-7A26-6AF18BB7B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DB095CC7-8B19-2FC7-28C1-C71A2CF9E259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AC11934-24AB-EFDA-7B16-D41BFDC8D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sp>
        <p:nvSpPr>
          <p:cNvPr id="24" name="Google Shape;931;p104">
            <a:extLst>
              <a:ext uri="{FF2B5EF4-FFF2-40B4-BE49-F238E27FC236}">
                <a16:creationId xmlns:a16="http://schemas.microsoft.com/office/drawing/2014/main" id="{410DA414-4F52-794C-8CF7-74588879B3B3}"/>
              </a:ext>
            </a:extLst>
          </p:cNvPr>
          <p:cNvSpPr txBox="1">
            <a:spLocks/>
          </p:cNvSpPr>
          <p:nvPr/>
        </p:nvSpPr>
        <p:spPr>
          <a:xfrm>
            <a:off x="3262021" y="1944354"/>
            <a:ext cx="1444587" cy="35031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600" dirty="0">
                <a:latin typeface="Fira Sans Extra Condensed SemiB" panose="020B0603050000020004" pitchFamily="34" charset="0"/>
              </a:rPr>
              <a:t>  10</a:t>
            </a:r>
            <a:r>
              <a:rPr lang="en" dirty="0">
                <a:latin typeface="Fira Sans Extra Condensed SemiB" panose="020B0603050000020004" pitchFamily="34" charset="0"/>
              </a:rPr>
              <a:t>%</a:t>
            </a:r>
          </a:p>
        </p:txBody>
      </p:sp>
      <p:sp>
        <p:nvSpPr>
          <p:cNvPr id="25" name="Google Shape;922;p104">
            <a:extLst>
              <a:ext uri="{FF2B5EF4-FFF2-40B4-BE49-F238E27FC236}">
                <a16:creationId xmlns:a16="http://schemas.microsoft.com/office/drawing/2014/main" id="{AB83A987-150D-DC34-4547-D43CB114AD16}"/>
              </a:ext>
            </a:extLst>
          </p:cNvPr>
          <p:cNvSpPr/>
          <p:nvPr/>
        </p:nvSpPr>
        <p:spPr>
          <a:xfrm rot="5400000">
            <a:off x="3354316" y="1529593"/>
            <a:ext cx="1259998" cy="1089423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26" name="Google Shape;934;p104">
            <a:extLst>
              <a:ext uri="{FF2B5EF4-FFF2-40B4-BE49-F238E27FC236}">
                <a16:creationId xmlns:a16="http://schemas.microsoft.com/office/drawing/2014/main" id="{0A6D2215-1E5A-E9D6-8BA4-B1A0D67FF41A}"/>
              </a:ext>
            </a:extLst>
          </p:cNvPr>
          <p:cNvSpPr txBox="1">
            <a:spLocks/>
          </p:cNvSpPr>
          <p:nvPr/>
        </p:nvSpPr>
        <p:spPr>
          <a:xfrm>
            <a:off x="4738716" y="1784875"/>
            <a:ext cx="2014502" cy="43159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/>
              <a:t>3er. Trimestre</a:t>
            </a:r>
          </a:p>
        </p:txBody>
      </p:sp>
    </p:spTree>
    <p:extLst>
      <p:ext uri="{BB962C8B-B14F-4D97-AF65-F5344CB8AC3E}">
        <p14:creationId xmlns:p14="http://schemas.microsoft.com/office/powerpoint/2010/main" val="70879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0366B-8269-00F8-DB9D-D97101D78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F9A6C5E9-07AD-51A4-BFE9-090B3AB8E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35B58ECB-D46B-A5CA-F96C-699CC5B853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A3200402-CD47-A41D-2866-7AF88BDE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8924A8-5954-776F-737A-01EA43DFC913}"/>
              </a:ext>
            </a:extLst>
          </p:cNvPr>
          <p:cNvSpPr/>
          <p:nvPr/>
        </p:nvSpPr>
        <p:spPr>
          <a:xfrm>
            <a:off x="5903582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BFB3B54A-E783-5F78-CDF0-142449D1F7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402DDB2-20EE-7349-C008-A5B4397D9732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graphicFrame>
        <p:nvGraphicFramePr>
          <p:cNvPr id="3" name="Tabla 8">
            <a:extLst>
              <a:ext uri="{FF2B5EF4-FFF2-40B4-BE49-F238E27FC236}">
                <a16:creationId xmlns:a16="http://schemas.microsoft.com/office/drawing/2014/main" id="{9DC5D1C7-7278-3454-F57C-0E13A9921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48197"/>
              </p:ext>
            </p:extLst>
          </p:nvPr>
        </p:nvGraphicFramePr>
        <p:xfrm>
          <a:off x="3151985" y="1818443"/>
          <a:ext cx="8339390" cy="2773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77415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2874149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Futura Lt BT" panose="020B0402020204020303"/>
                          <a:ea typeface="+mn-ea"/>
                          <a:cs typeface="+mn-cs"/>
                        </a:rPr>
                        <a:t>Análisis de las necesidades reales del área.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Lt BT" panose="020B0402020204020303"/>
                        <a:ea typeface="+mn-ea"/>
                        <a:cs typeface="+mn-cs"/>
                      </a:endParaRPr>
                    </a:p>
                    <a:p>
                      <a:endParaRPr lang="es-MX" dirty="0">
                        <a:latin typeface="Futura Lt BT" panose="020B0402020204020303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1925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+mn-cs"/>
                        </a:rPr>
                        <a:t>Contra propuesta a ideas planteadas.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1925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+mn-cs"/>
                        </a:rPr>
                        <a:t>Presentación de el modelo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828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709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C5F01-8FE9-4D36-3137-D53FC2382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686A5FE2-BBF4-DDEE-0B18-C97A6890FAA9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8F6484-6C27-2B3C-EEF1-37CCCB330DAF}"/>
              </a:ext>
            </a:extLst>
          </p:cNvPr>
          <p:cNvSpPr txBox="1"/>
          <p:nvPr/>
        </p:nvSpPr>
        <p:spPr>
          <a:xfrm>
            <a:off x="201929" y="508513"/>
            <a:ext cx="151909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E20483B-0008-C1FA-FDEE-3EE4658D6E41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00D116-E4AE-DF96-30B0-D6EFDFC7FB66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E3CBCA7-FC80-6086-428E-F18C91C7D320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A3C303A-2915-D00A-2691-F0055EE67600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solidFill>
                  <a:srgbClr val="002060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s-MX" dirty="0"/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4248299-36CF-4C41-3A3C-150B8A2BD1F3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4E4DC093-B561-CD16-C5A7-321FC17A4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620A51D-BCC8-B03F-02CF-903E2CDD3C29}"/>
              </a:ext>
            </a:extLst>
          </p:cNvPr>
          <p:cNvCxnSpPr>
            <a:cxnSpLocks/>
          </p:cNvCxnSpPr>
          <p:nvPr/>
        </p:nvCxnSpPr>
        <p:spPr>
          <a:xfrm>
            <a:off x="3099007" y="929149"/>
            <a:ext cx="5440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E40EB9B9-37F5-438C-CF7E-49A5C9225189}"/>
              </a:ext>
            </a:extLst>
          </p:cNvPr>
          <p:cNvSpPr txBox="1"/>
          <p:nvPr/>
        </p:nvSpPr>
        <p:spPr>
          <a:xfrm>
            <a:off x="2981024" y="142136"/>
            <a:ext cx="5697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002060"/>
                </a:solidFill>
              </a:rPr>
              <a:t>Incrementar la facturación en el servicio de transporte en un 3.5 % vs 2024</a:t>
            </a:r>
          </a:p>
        </p:txBody>
      </p:sp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2F8D5DBC-540B-54EC-8FF8-6427F66C2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087341"/>
              </p:ext>
            </p:extLst>
          </p:nvPr>
        </p:nvGraphicFramePr>
        <p:xfrm>
          <a:off x="8777073" y="211627"/>
          <a:ext cx="3254476" cy="102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2795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dirty="0">
                          <a:solidFill>
                            <a:srgbClr val="002060"/>
                          </a:solidFill>
                        </a:rPr>
                        <a:t>Estatus de cumplimiento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Porcentaje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Medidor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38 %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rgbClr val="00206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6000">
                          <a:srgbClr val="FF00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rgbClr val="FFFF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B05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C82BBBB3-B9E2-E17D-1DB6-DCB603BC53F8}"/>
              </a:ext>
            </a:extLst>
          </p:cNvPr>
          <p:cNvSpPr txBox="1"/>
          <p:nvPr/>
        </p:nvSpPr>
        <p:spPr>
          <a:xfrm>
            <a:off x="3231015" y="4589260"/>
            <a:ext cx="8010367" cy="195438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2700000" scaled="1"/>
            <a:tileRect/>
          </a:gradFill>
          <a:ln w="95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</a:rPr>
              <a:t>1. Diseño de Esquemas de Servicio Flexibles y Escalables</a:t>
            </a:r>
          </a:p>
          <a:p>
            <a:r>
              <a:rPr lang="es-ES" sz="1100" b="1" dirty="0">
                <a:solidFill>
                  <a:srgbClr val="002060"/>
                </a:solidFill>
              </a:rPr>
              <a:t>Objetivo</a:t>
            </a:r>
            <a:r>
              <a:rPr lang="es-ES" sz="1100" dirty="0">
                <a:solidFill>
                  <a:srgbClr val="002060"/>
                </a:solidFill>
              </a:rPr>
              <a:t>: Aumentar el precio promedio por cliente e incrementar la permanencia.</a:t>
            </a:r>
          </a:p>
          <a:p>
            <a:r>
              <a:rPr lang="es-ES" sz="1100" b="1" dirty="0">
                <a:solidFill>
                  <a:srgbClr val="002060"/>
                </a:solidFill>
              </a:rPr>
              <a:t>Rutas fijas</a:t>
            </a:r>
            <a:r>
              <a:rPr lang="es-ES" sz="1100" dirty="0">
                <a:solidFill>
                  <a:srgbClr val="002060"/>
                </a:solidFill>
              </a:rPr>
              <a:t>: por turno o por zona geográfica.</a:t>
            </a:r>
          </a:p>
          <a:p>
            <a:r>
              <a:rPr lang="es-ES" sz="1100" b="1" dirty="0">
                <a:solidFill>
                  <a:srgbClr val="002060"/>
                </a:solidFill>
              </a:rPr>
              <a:t>Rutas flexibles</a:t>
            </a:r>
            <a:r>
              <a:rPr lang="es-ES" sz="1100" dirty="0">
                <a:solidFill>
                  <a:srgbClr val="002060"/>
                </a:solidFill>
              </a:rPr>
              <a:t>: con ajuste por días productivos o paros programados.</a:t>
            </a:r>
          </a:p>
          <a:p>
            <a:r>
              <a:rPr lang="es-ES" sz="1100" b="1" dirty="0">
                <a:solidFill>
                  <a:srgbClr val="002060"/>
                </a:solidFill>
              </a:rPr>
              <a:t>Transporte compartido</a:t>
            </a:r>
            <a:r>
              <a:rPr lang="es-ES" sz="1100" dirty="0">
                <a:solidFill>
                  <a:srgbClr val="002060"/>
                </a:solidFill>
              </a:rPr>
              <a:t>: entre dos o más empresas de un mismo parque industrial.</a:t>
            </a:r>
          </a:p>
          <a:p>
            <a:r>
              <a:rPr lang="es-ES" sz="1100" b="1" dirty="0">
                <a:solidFill>
                  <a:srgbClr val="002060"/>
                </a:solidFill>
              </a:rPr>
              <a:t>Esquema integral</a:t>
            </a:r>
            <a:r>
              <a:rPr lang="es-ES" sz="1100" dirty="0">
                <a:solidFill>
                  <a:srgbClr val="002060"/>
                </a:solidFill>
              </a:rPr>
              <a:t>: incluye coordinación, supervisor de ruta, GPS en unidades y bitácoras digitales.</a:t>
            </a:r>
          </a:p>
          <a:p>
            <a:r>
              <a:rPr lang="es-ES" sz="1100" b="1" dirty="0">
                <a:solidFill>
                  <a:srgbClr val="002060"/>
                </a:solidFill>
              </a:rPr>
              <a:t>2. Campañas Comerciales Locales y Directas</a:t>
            </a:r>
          </a:p>
          <a:p>
            <a:r>
              <a:rPr lang="es-ES" sz="1100" b="1" dirty="0">
                <a:solidFill>
                  <a:srgbClr val="002060"/>
                </a:solidFill>
              </a:rPr>
              <a:t>Objetivo</a:t>
            </a:r>
            <a:r>
              <a:rPr lang="es-ES" sz="1100" dirty="0">
                <a:solidFill>
                  <a:srgbClr val="002060"/>
                </a:solidFill>
              </a:rPr>
              <a:t>: Prospectar en zonas industriales con concentración de potenciales clientes.</a:t>
            </a:r>
          </a:p>
          <a:p>
            <a:r>
              <a:rPr lang="es-ES" sz="1100" dirty="0">
                <a:solidFill>
                  <a:srgbClr val="002060"/>
                </a:solidFill>
              </a:rPr>
              <a:t>Identifica parques industriales (Toluca 2000, Lerma, Exportec, etc.) y presenta propuestas puerta a puerta.</a:t>
            </a:r>
          </a:p>
          <a:p>
            <a:r>
              <a:rPr lang="es-ES" sz="1100" dirty="0">
                <a:solidFill>
                  <a:srgbClr val="002060"/>
                </a:solidFill>
              </a:rPr>
              <a:t>Generar campañas especificas en Google y Facebook Ads geolocalizadas: “Evita ausentismo por transporte. Te llevamos al personal”.</a:t>
            </a:r>
          </a:p>
          <a:p>
            <a:r>
              <a:rPr lang="es-ES" sz="1100" dirty="0">
                <a:solidFill>
                  <a:srgbClr val="002060"/>
                </a:solidFill>
              </a:rPr>
              <a:t>Utilizar casos de éxito locales como evidencia de eficiencia operativa.</a:t>
            </a:r>
            <a:endParaRPr lang="es-ES" sz="1400" dirty="0">
              <a:solidFill>
                <a:srgbClr val="002060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619A6B6-4143-4094-384B-8B50D1E11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421795"/>
              </p:ext>
            </p:extLst>
          </p:nvPr>
        </p:nvGraphicFramePr>
        <p:xfrm>
          <a:off x="3481562" y="1006888"/>
          <a:ext cx="5136812" cy="900478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860918">
                  <a:extLst>
                    <a:ext uri="{9D8B030D-6E8A-4147-A177-3AD203B41FA5}">
                      <a16:colId xmlns:a16="http://schemas.microsoft.com/office/drawing/2014/main" val="2681515048"/>
                    </a:ext>
                  </a:extLst>
                </a:gridCol>
                <a:gridCol w="1420515">
                  <a:extLst>
                    <a:ext uri="{9D8B030D-6E8A-4147-A177-3AD203B41FA5}">
                      <a16:colId xmlns:a16="http://schemas.microsoft.com/office/drawing/2014/main" val="1418146278"/>
                    </a:ext>
                  </a:extLst>
                </a:gridCol>
                <a:gridCol w="1420515">
                  <a:extLst>
                    <a:ext uri="{9D8B030D-6E8A-4147-A177-3AD203B41FA5}">
                      <a16:colId xmlns:a16="http://schemas.microsoft.com/office/drawing/2014/main" val="236344961"/>
                    </a:ext>
                  </a:extLst>
                </a:gridCol>
                <a:gridCol w="1434864">
                  <a:extLst>
                    <a:ext uri="{9D8B030D-6E8A-4147-A177-3AD203B41FA5}">
                      <a16:colId xmlns:a16="http://schemas.microsoft.com/office/drawing/2014/main" val="4175321105"/>
                    </a:ext>
                  </a:extLst>
                </a:gridCol>
              </a:tblGrid>
              <a:tr h="420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Año</a:t>
                      </a:r>
                      <a:endParaRPr lang="es-419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Facturación</a:t>
                      </a:r>
                      <a:endParaRPr lang="es-419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Incremento (3.5%)</a:t>
                      </a:r>
                      <a:endParaRPr lang="es-419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Meta</a:t>
                      </a:r>
                      <a:endParaRPr lang="es-419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66550084"/>
                  </a:ext>
                </a:extLst>
              </a:tr>
              <a:tr h="479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es-419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$      335,617.00 </a:t>
                      </a:r>
                      <a:endParaRPr lang="es-419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$        11,746.60 </a:t>
                      </a:r>
                      <a:endParaRPr lang="es-419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$      347,363.60 </a:t>
                      </a:r>
                      <a:endParaRPr lang="es-419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60122003"/>
                  </a:ext>
                </a:extLst>
              </a:tr>
            </a:tbl>
          </a:graphicData>
        </a:graphic>
      </p:graphicFrame>
      <p:sp>
        <p:nvSpPr>
          <p:cNvPr id="14" name="Elipse 13">
            <a:extLst>
              <a:ext uri="{FF2B5EF4-FFF2-40B4-BE49-F238E27FC236}">
                <a16:creationId xmlns:a16="http://schemas.microsoft.com/office/drawing/2014/main" id="{F8B777C7-DF71-AD90-F320-EF57DD85AA75}"/>
              </a:ext>
            </a:extLst>
          </p:cNvPr>
          <p:cNvSpPr/>
          <p:nvPr/>
        </p:nvSpPr>
        <p:spPr>
          <a:xfrm>
            <a:off x="10112378" y="3955124"/>
            <a:ext cx="1129004" cy="51318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7F3FA48E-7F78-2FAA-0C1D-64875BC1B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17612"/>
              </p:ext>
            </p:extLst>
          </p:nvPr>
        </p:nvGraphicFramePr>
        <p:xfrm>
          <a:off x="3524119" y="2110111"/>
          <a:ext cx="7803244" cy="219130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963748">
                  <a:extLst>
                    <a:ext uri="{9D8B030D-6E8A-4147-A177-3AD203B41FA5}">
                      <a16:colId xmlns:a16="http://schemas.microsoft.com/office/drawing/2014/main" val="1169136246"/>
                    </a:ext>
                  </a:extLst>
                </a:gridCol>
                <a:gridCol w="1507798">
                  <a:extLst>
                    <a:ext uri="{9D8B030D-6E8A-4147-A177-3AD203B41FA5}">
                      <a16:colId xmlns:a16="http://schemas.microsoft.com/office/drawing/2014/main" val="1827768502"/>
                    </a:ext>
                  </a:extLst>
                </a:gridCol>
                <a:gridCol w="1507798">
                  <a:extLst>
                    <a:ext uri="{9D8B030D-6E8A-4147-A177-3AD203B41FA5}">
                      <a16:colId xmlns:a16="http://schemas.microsoft.com/office/drawing/2014/main" val="523800290"/>
                    </a:ext>
                  </a:extLst>
                </a:gridCol>
                <a:gridCol w="1523342">
                  <a:extLst>
                    <a:ext uri="{9D8B030D-6E8A-4147-A177-3AD203B41FA5}">
                      <a16:colId xmlns:a16="http://schemas.microsoft.com/office/drawing/2014/main" val="200765147"/>
                    </a:ext>
                  </a:extLst>
                </a:gridCol>
                <a:gridCol w="963748">
                  <a:extLst>
                    <a:ext uri="{9D8B030D-6E8A-4147-A177-3AD203B41FA5}">
                      <a16:colId xmlns:a16="http://schemas.microsoft.com/office/drawing/2014/main" val="583382809"/>
                    </a:ext>
                  </a:extLst>
                </a:gridCol>
                <a:gridCol w="1336810">
                  <a:extLst>
                    <a:ext uri="{9D8B030D-6E8A-4147-A177-3AD203B41FA5}">
                      <a16:colId xmlns:a16="http://schemas.microsoft.com/office/drawing/2014/main" val="3408846998"/>
                    </a:ext>
                  </a:extLst>
                </a:gridCol>
              </a:tblGrid>
              <a:tr h="53334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MONTO DE FACTURACIÓN 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MONTO DE FACTURACIÓN 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MONTO DE FACTURACIÓN 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47193244"/>
                  </a:ext>
                </a:extLst>
              </a:tr>
              <a:tr h="19278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ENERO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$260,280.00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ABRIL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$72,760.00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JULIO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$113,100.00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95791074"/>
                  </a:ext>
                </a:extLst>
              </a:tr>
              <a:tr h="19278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FEBRERO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$249,288.55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MAYO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$123,575.00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AGOSTO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$163,320.00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3718333"/>
                  </a:ext>
                </a:extLst>
              </a:tr>
              <a:tr h="19278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MARZO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$98,308.15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JUNIO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$131,350.00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SEPTIEMBRE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$116,275.00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44893243"/>
                  </a:ext>
                </a:extLst>
              </a:tr>
              <a:tr h="19278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8783367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PROMEDIO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$202,625.57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PROMEDIO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$109,228.33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PROMEDIO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$130,898.33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34735939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727192"/>
                  </a:ext>
                </a:extLst>
              </a:tr>
              <a:tr h="4395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PORCENTAJE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58%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PORCENTAJE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31%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PORCENTAJE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38%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54326900"/>
                  </a:ext>
                </a:extLst>
              </a:tr>
            </a:tbl>
          </a:graphicData>
        </a:graphic>
      </p:graphicFrame>
      <p:grpSp>
        <p:nvGrpSpPr>
          <p:cNvPr id="18" name="Grupo 17">
            <a:extLst>
              <a:ext uri="{FF2B5EF4-FFF2-40B4-BE49-F238E27FC236}">
                <a16:creationId xmlns:a16="http://schemas.microsoft.com/office/drawing/2014/main" id="{B9E779BA-0A7C-19FB-C618-04F1B6514F1B}"/>
              </a:ext>
            </a:extLst>
          </p:cNvPr>
          <p:cNvGrpSpPr/>
          <p:nvPr/>
        </p:nvGrpSpPr>
        <p:grpSpPr>
          <a:xfrm>
            <a:off x="118481" y="6019060"/>
            <a:ext cx="11984309" cy="838940"/>
            <a:chOff x="118481" y="6019060"/>
            <a:chExt cx="11984309" cy="838940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60F5AC5-FB61-CAF2-7CB0-EA7E4603D4B7}"/>
                </a:ext>
              </a:extLst>
            </p:cNvPr>
            <p:cNvSpPr txBox="1"/>
            <p:nvPr/>
          </p:nvSpPr>
          <p:spPr>
            <a:xfrm>
              <a:off x="10009149" y="6384530"/>
              <a:ext cx="20936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b="1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 pitchFamily="34" charset="0"/>
                </a:rPr>
                <a:t>F3PNO-DIR-01.01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0E72C55E-A7EC-6D42-2DB1-F4A6C6A14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50" y="6019060"/>
              <a:ext cx="838940" cy="838940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B00E8EA-E94F-0BB6-792A-91FD63150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81" y="6067705"/>
              <a:ext cx="739317" cy="739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0043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2FF6D82-5CED-D96E-CFFF-C7379C49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4282"/>
            <a:ext cx="12192000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6600" b="1" dirty="0">
                <a:solidFill>
                  <a:schemeClr val="accent2">
                    <a:lumMod val="75000"/>
                  </a:schemeClr>
                </a:solidFill>
                <a:latin typeface="Futura Lt BT" panose="020B0402020204020303" pitchFamily="34" charset="0"/>
              </a:rPr>
              <a:t>T</a:t>
            </a:r>
            <a:r>
              <a:rPr lang="es-MX" sz="6600" b="1" dirty="0">
                <a:solidFill>
                  <a:schemeClr val="accent2">
                    <a:lumMod val="75000"/>
                  </a:schemeClr>
                </a:solidFill>
                <a:latin typeface="Futura Lt BT" panose="020B0402020204020303" pitchFamily="34" charset="0"/>
              </a:rPr>
              <a:t>RANSPORTE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F1F8608-15FA-8438-3B07-08BBAE34E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65" y="5484427"/>
            <a:ext cx="1368468" cy="126943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A3B14FC-50CA-160A-EF56-0C3FB90E438E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accent2">
                    <a:lumMod val="7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995083-B4DB-A8F4-4F29-65CB135D6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12B09B3B-2A50-9BB9-080C-169D70A69ECC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5DF875F-390D-5D3C-63A0-18770E104C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52A608-42E4-F374-E1E1-013C8FA4599D}"/>
              </a:ext>
            </a:extLst>
          </p:cNvPr>
          <p:cNvSpPr txBox="1"/>
          <p:nvPr/>
        </p:nvSpPr>
        <p:spPr>
          <a:xfrm>
            <a:off x="3068936" y="370013"/>
            <a:ext cx="501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Futura Lt BT" panose="020B0402020204020303" pitchFamily="34" charset="0"/>
              </a:rPr>
              <a:t>Capacitar al personal en cursos de manejo para realizar actividades de la empresa 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2974529" y="1054832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BB0C93F-F87C-22AA-9AD9-8EEA2BB8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120243"/>
              </p:ext>
            </p:extLst>
          </p:nvPr>
        </p:nvGraphicFramePr>
        <p:xfrm>
          <a:off x="8765090" y="188012"/>
          <a:ext cx="3254476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X</a:t>
                      </a:r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7DC7AC30-CD5F-907E-1EDE-7785DEEFC280}"/>
              </a:ext>
            </a:extLst>
          </p:cNvPr>
          <p:cNvSpPr txBox="1"/>
          <p:nvPr/>
        </p:nvSpPr>
        <p:spPr>
          <a:xfrm>
            <a:off x="3448700" y="2342701"/>
            <a:ext cx="6516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Futura Lt BT" panose="020B0402020204020303" pitchFamily="34" charset="0"/>
              </a:rPr>
              <a:t>Durante este periodo no se programaron clases de manejo con ninguna de las áreas.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25CB16-0DD6-961A-94DE-E790CF4AA65A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2D5A02A-6B79-6295-F85B-0ECE29EBC517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C9140E-B0EA-4503-AABC-5FF8313A7780}"/>
              </a:ext>
            </a:extLst>
          </p:cNvPr>
          <p:cNvSpPr txBox="1"/>
          <p:nvPr/>
        </p:nvSpPr>
        <p:spPr>
          <a:xfrm>
            <a:off x="2893180" y="4840094"/>
            <a:ext cx="6516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Futura Lt BT" panose="020B0402020204020303" pitchFamily="34" charset="0"/>
              </a:rPr>
              <a:t>Se tienen diferentes escenarios considerados para la practica de manejo.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816E9A-045C-D576-ED80-37CAD68117C7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700539D-B1CF-7823-8E48-430631882481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06808D8-0FC2-29DF-D9D6-B5FC0FBD2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AF6207A4-1CA7-7F3B-F8ED-84AB58D2DA7F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751C286-2EFF-7E95-7939-D34283786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89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17" name="Tabla 8">
            <a:extLst>
              <a:ext uri="{FF2B5EF4-FFF2-40B4-BE49-F238E27FC236}">
                <a16:creationId xmlns:a16="http://schemas.microsoft.com/office/drawing/2014/main" id="{377299A4-FA75-39ED-BFC4-D11EEB2E3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45326"/>
              </p:ext>
            </p:extLst>
          </p:nvPr>
        </p:nvGraphicFramePr>
        <p:xfrm>
          <a:off x="2669459" y="1863214"/>
          <a:ext cx="9156291" cy="2590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Generar difusión de las clases de manejo que se puede otorgar al personal.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  <a:endParaRPr lang="es-MX" sz="1800" b="1" dirty="0">
                        <a:solidFill>
                          <a:srgbClr val="FFC000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Futura Lt BT" panose="020B0402020204020303" pitchFamily="34" charset="0"/>
                        </a:rPr>
                        <a:t>Solicitar apoyo al área de RH para generar la difusión de las clases de manejo que se pueden otorgar.</a:t>
                      </a:r>
                      <a:endParaRPr lang="es-MX" sz="18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</a:tbl>
          </a:graphicData>
        </a:graphic>
      </p:graphicFrame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FA621139-C95E-A8A1-12A9-494DD5FC4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F3F37D6D-2842-2484-DB2B-1334DA7F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0A5244B-9C65-D9A5-477B-C9647FF83857}"/>
              </a:ext>
            </a:extLst>
          </p:cNvPr>
          <p:cNvSpPr/>
          <p:nvPr/>
        </p:nvSpPr>
        <p:spPr>
          <a:xfrm>
            <a:off x="5803218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0</a:t>
            </a:r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27AB1FF6-F0ED-5AE2-D56E-933D668AFF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6BA407-D625-A62F-AD04-A07346B52FA0}"/>
              </a:ext>
            </a:extLst>
          </p:cNvPr>
          <p:cNvSpPr txBox="1"/>
          <p:nvPr/>
        </p:nvSpPr>
        <p:spPr>
          <a:xfrm>
            <a:off x="10009149" y="6362228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A3F636-AFF0-7992-BEE6-1631C3F75ABC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C035DF-B18E-DF3F-AE24-6F5D4081B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64D8BCA1-E4B4-7B37-726D-C7925DD13F20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74A181-7987-D645-F2EF-EA52738AA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15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52A608-42E4-F374-E1E1-013C8FA4599D}"/>
              </a:ext>
            </a:extLst>
          </p:cNvPr>
          <p:cNvSpPr txBox="1"/>
          <p:nvPr/>
        </p:nvSpPr>
        <p:spPr>
          <a:xfrm>
            <a:off x="3068936" y="224284"/>
            <a:ext cx="5017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latin typeface="Futura Lt BT" panose="020B0402020204020303" pitchFamily="34" charset="0"/>
              </a:rPr>
              <a:t>Diseñar un plan de capacitacion referente a mecánica general, manejo a la defensiva y actualizar los cambios en el reglamento de transito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2974529" y="1284318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BB0C93F-F87C-22AA-9AD9-8EEA2BB8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576710"/>
              </p:ext>
            </p:extLst>
          </p:nvPr>
        </p:nvGraphicFramePr>
        <p:xfrm>
          <a:off x="8765090" y="188012"/>
          <a:ext cx="3254476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0.00%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 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X</a:t>
                      </a:r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7DC7AC30-CD5F-907E-1EDE-7785DEEFC280}"/>
              </a:ext>
            </a:extLst>
          </p:cNvPr>
          <p:cNvSpPr txBox="1"/>
          <p:nvPr/>
        </p:nvSpPr>
        <p:spPr>
          <a:xfrm>
            <a:off x="3448700" y="2342701"/>
            <a:ext cx="651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latin typeface="Futura Lt BT" panose="020B0402020204020303" pitchFamily="34" charset="0"/>
              </a:rPr>
              <a:t>Realizar capacitación sobre mecánica básica y manejo a la defensiva a todo el personal.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25CB16-0DD6-961A-94DE-E790CF4AA65A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2D5A02A-6B79-6295-F85B-0ECE29EBC517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C9140E-B0EA-4503-AABC-5FF8313A7780}"/>
              </a:ext>
            </a:extLst>
          </p:cNvPr>
          <p:cNvSpPr txBox="1"/>
          <p:nvPr/>
        </p:nvSpPr>
        <p:spPr>
          <a:xfrm>
            <a:off x="2893180" y="4840094"/>
            <a:ext cx="6516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Futura Lt BT" panose="020B0402020204020303" pitchFamily="34" charset="0"/>
              </a:rPr>
              <a:t>Agendar capacitacion para manejo a la defensiva con todo el personal.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5703899-88D5-C665-F4C4-EFD106614593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E8691E6-A914-9311-D00B-EAB0342D376C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3DFD7AD-A358-5321-478A-8B8F894E2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EBC23A81-E9D8-0CA7-2B5C-B3D31099CB00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229E048-3352-BFB9-D4F2-089489139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66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F7982B09-4F44-CCBB-D8DB-98E8B7EAF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31C8759D-7635-A62E-09A4-57B27C936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092144"/>
              </p:ext>
            </p:extLst>
          </p:nvPr>
        </p:nvGraphicFramePr>
        <p:xfrm>
          <a:off x="2669459" y="1863214"/>
          <a:ext cx="9156291" cy="3596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Se realizo presentación de curso de manejo a la defensiva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18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Agendar capacitacion de manejo a la defensiva</a:t>
                      </a:r>
                      <a:endParaRPr lang="es-MX" sz="1800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Futura Lt BT" panose="020B0402020204020303" pitchFamily="34" charset="0"/>
                        </a:rPr>
                        <a:t>Pendiente agendar fecha</a:t>
                      </a:r>
                      <a:endParaRPr lang="es-MX" sz="18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Agendar capacitación a todo el personal sobre mecánica básica y manejo a la defensiva</a:t>
                      </a:r>
                      <a:endParaRPr lang="es-MX" sz="1800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Futura Lt BT" panose="020B0402020204020303" pitchFamily="34" charset="0"/>
                        </a:rPr>
                        <a:t>Se inicio con la capacitación, pero aparecerá en el siguiente trimestre.</a:t>
                      </a:r>
                      <a:endParaRPr lang="es-MX" sz="18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800884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44D48317-81DC-7160-53A9-8EF613BEE0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9DD23C46-EA31-0461-93B9-F1CD8A44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3B52D8-5807-4DBF-AC49-F87894B00426}"/>
              </a:ext>
            </a:extLst>
          </p:cNvPr>
          <p:cNvSpPr/>
          <p:nvPr/>
        </p:nvSpPr>
        <p:spPr>
          <a:xfrm>
            <a:off x="5892431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83F4FEF6-5668-E4D4-E9B4-F1A18967C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0CFD1B5-9970-DC4F-B96E-FB7F73F6AD0D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37D2ED-9073-619B-DE19-94A92A05DF40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4D2B0C1-FC60-66E0-8209-847CBF88E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6CF98480-E909-EE82-B62C-A487A1E82193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C557EC6-467D-5194-93EF-E06F77ABD5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02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52A608-42E4-F374-E1E1-013C8FA4599D}"/>
              </a:ext>
            </a:extLst>
          </p:cNvPr>
          <p:cNvSpPr txBox="1"/>
          <p:nvPr/>
        </p:nvSpPr>
        <p:spPr>
          <a:xfrm>
            <a:off x="3068936" y="285696"/>
            <a:ext cx="501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Establecer un control permanente de licencias de conducir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2974529" y="1088285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BB0C93F-F87C-22AA-9AD9-8EEA2BB8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95152"/>
              </p:ext>
            </p:extLst>
          </p:nvPr>
        </p:nvGraphicFramePr>
        <p:xfrm>
          <a:off x="8765090" y="188012"/>
          <a:ext cx="3254476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X</a:t>
                      </a:r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7DC7AC30-CD5F-907E-1EDE-7785DEEFC280}"/>
              </a:ext>
            </a:extLst>
          </p:cNvPr>
          <p:cNvSpPr txBox="1"/>
          <p:nvPr/>
        </p:nvSpPr>
        <p:spPr>
          <a:xfrm>
            <a:off x="3448700" y="2342701"/>
            <a:ext cx="6516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Futura Lt BT" panose="020B0402020204020303" pitchFamily="34" charset="0"/>
              </a:rPr>
              <a:t>Control de licencias de conducir del personal que utiliza las unidades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25CB16-0DD6-961A-94DE-E790CF4AA65A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2D5A02A-6B79-6295-F85B-0ECE29EBC517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C9140E-B0EA-4503-AABC-5FF8313A7780}"/>
              </a:ext>
            </a:extLst>
          </p:cNvPr>
          <p:cNvSpPr txBox="1"/>
          <p:nvPr/>
        </p:nvSpPr>
        <p:spPr>
          <a:xfrm>
            <a:off x="2893180" y="4840094"/>
            <a:ext cx="6516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Futura Lt BT" panose="020B0402020204020303" pitchFamily="34" charset="0"/>
              </a:rPr>
              <a:t>Se realiza un control en Excel del personal que utiliza las unidades especificando la fecha de vigencia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B7306C-AF29-A8F2-9C6F-0949943977E2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01FA3D3-3526-DB8E-C3FD-7F125D39A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478" y="3101568"/>
            <a:ext cx="5615341" cy="181065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B7B29A2-0C91-9D79-3796-DCE0A07639A6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CE5FEBE-8091-53EB-6092-A3D565AB5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B8385699-2B84-95B1-BD0E-349CB607FCF4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D4C6A37-D40C-E84E-BDEF-A1112B1CA9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13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F7982B09-4F44-CCBB-D8DB-98E8B7EAF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31C8759D-7635-A62E-09A4-57B27C936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063181"/>
              </p:ext>
            </p:extLst>
          </p:nvPr>
        </p:nvGraphicFramePr>
        <p:xfrm>
          <a:off x="2669459" y="1863214"/>
          <a:ext cx="9156291" cy="2956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Continuar con el control de las licencias para asegurar la vigencia de las mismas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Futura Lt BT" panose="020B0402020204020303" pitchFamily="34" charset="0"/>
                        </a:rPr>
                        <a:t>Se mantiene revisión periódica de licencias de conducir.</a:t>
                      </a:r>
                      <a:endParaRPr lang="es-MX" sz="18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Se integra formato de revisión de licencias al SGC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Futura Lt BT" panose="020B0402020204020303" pitchFamily="34" charset="0"/>
                        </a:rPr>
                        <a:t>Continuar con la actualización cada que sea requerido</a:t>
                      </a:r>
                      <a:endParaRPr lang="es-MX" sz="18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44D48317-81DC-7160-53A9-8EF613BEE0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9DD23C46-EA31-0461-93B9-F1CD8A44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3B52D8-5807-4DBF-AC49-F87894B00426}"/>
              </a:ext>
            </a:extLst>
          </p:cNvPr>
          <p:cNvSpPr/>
          <p:nvPr/>
        </p:nvSpPr>
        <p:spPr>
          <a:xfrm>
            <a:off x="5903582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83F4FEF6-5668-E4D4-E9B4-F1A18967C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AEB19F5-2C59-1044-7BDE-83381C30E855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9D511A-E62E-851D-2DB6-677E62C95F98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187E9E-7E45-E619-76C7-0893CB44F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9E825A7D-1752-FA8B-5DC1-ABD660805CBD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CF2D38E-D4EC-8DC3-E059-B4D48A3D0F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49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18E1C-2589-0F83-8D99-B792D0E6A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14822E17-4AEF-633E-8E5F-298785C885A3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03E119B-9369-68CD-1F64-E5757319ECF7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A65995A-B6B6-112E-C0CD-D0483AE1DB84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1E63AF-0108-5FAD-BEDB-F627207C06F6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8DEA564-B78B-E8D1-13C1-227B5DB77C4E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49986F4F-A051-A54A-003A-025D9D7E3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77AD03D-FD38-86CF-B63B-2958DD9B13C5}"/>
              </a:ext>
            </a:extLst>
          </p:cNvPr>
          <p:cNvSpPr txBox="1"/>
          <p:nvPr/>
        </p:nvSpPr>
        <p:spPr>
          <a:xfrm>
            <a:off x="3068936" y="224284"/>
            <a:ext cx="501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Desarrollar un control de certificación de unidades físico-mecánicas para asegurar su operación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D8071CA-8792-D644-C4DA-DD2BDA4ACE43}"/>
              </a:ext>
            </a:extLst>
          </p:cNvPr>
          <p:cNvCxnSpPr/>
          <p:nvPr/>
        </p:nvCxnSpPr>
        <p:spPr>
          <a:xfrm>
            <a:off x="2974529" y="1338255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8A438CC9-B734-BF6F-00BE-0785AC435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522187"/>
              </p:ext>
            </p:extLst>
          </p:nvPr>
        </p:nvGraphicFramePr>
        <p:xfrm>
          <a:off x="8765090" y="188012"/>
          <a:ext cx="3254476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 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X</a:t>
                      </a:r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956230DB-8700-FE33-2D90-D781D990DA7A}"/>
              </a:ext>
            </a:extLst>
          </p:cNvPr>
          <p:cNvSpPr txBox="1"/>
          <p:nvPr/>
        </p:nvSpPr>
        <p:spPr>
          <a:xfrm>
            <a:off x="3448700" y="2342701"/>
            <a:ext cx="6516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latin typeface="Futura Lt BT" panose="020B0402020204020303" pitchFamily="34" charset="0"/>
              </a:rPr>
              <a:t>Se genera un control en Excel para la verificación de las condiciones fisicomecanicas de las unidades y poder realizar las reparaciones correspondientes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032BE2B-3240-0602-5902-AFED7B1F3BE2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B47F2CB8-40F1-D73A-F6AF-F5971BF16717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C5F9ED-A12B-2147-94D1-9BD085CAABDE}"/>
              </a:ext>
            </a:extLst>
          </p:cNvPr>
          <p:cNvSpPr txBox="1"/>
          <p:nvPr/>
        </p:nvSpPr>
        <p:spPr>
          <a:xfrm>
            <a:off x="2893180" y="4840094"/>
            <a:ext cx="6516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Futura Lt BT" panose="020B0402020204020303" pitchFamily="34" charset="0"/>
              </a:rPr>
              <a:t>Realizar una revisión de condiciones fisicomecanicas de las unidades de forma mensual, adicionando las observaciones realizadas por los usuarios.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DBD7A8F-5BD7-000C-896A-D77117E0176D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B5DDA88-DD54-DA5C-076D-9CB1BBDF9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198" y="3173698"/>
            <a:ext cx="1461576" cy="173722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7470336-1B10-6DD5-8341-5349FB29B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276" y="3149091"/>
            <a:ext cx="1414551" cy="176183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576AF76-2152-C98A-CD57-D00FD3152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330" y="3138683"/>
            <a:ext cx="1461576" cy="178003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E50B469-7E32-41FD-F6E1-F1655B2C6B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5408" y="3157968"/>
            <a:ext cx="1318353" cy="178277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047A789-175D-72ED-8C12-2382C6673C29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36D4CB3-752A-7606-A20E-05AB499FB1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2027482C-81BE-ACDB-FB3F-44E61BCCA253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E44283E-C8BF-3C78-E9C9-FADEE8C778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63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D2C0D-5D1E-E520-F1D1-84D83CCDE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0895756-7DAF-FC91-C2B9-B4CEE4581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1FE69AF7-FA26-0B54-B730-1D6C63792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600232"/>
              </p:ext>
            </p:extLst>
          </p:nvPr>
        </p:nvGraphicFramePr>
        <p:xfrm>
          <a:off x="2669459" y="1863214"/>
          <a:ext cx="9156291" cy="1767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Se integra el formato al SGC para su seguimiento y control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18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Futura Lt BT" panose="020B0402020204020303" pitchFamily="34" charset="0"/>
                        </a:rPr>
                        <a:t>Realizar el seguimiento y actualización del formato</a:t>
                      </a:r>
                      <a:endParaRPr lang="es-MX" sz="18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313B2F66-B96B-18D3-1A81-FA1BF5860B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77B46AB1-0DA4-C39F-1AE4-B07E4958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041FD0D-6E6B-D586-41A0-B8F454AB0A50}"/>
              </a:ext>
            </a:extLst>
          </p:cNvPr>
          <p:cNvSpPr/>
          <p:nvPr/>
        </p:nvSpPr>
        <p:spPr>
          <a:xfrm>
            <a:off x="5892431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8C02DC35-AA9B-1977-45FA-82208F219E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72BBF94-95F7-F7EF-D17B-0807E140BAAB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4EE41B-2A6B-B067-55A2-4A8EB5286C28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B4C569F-FDAA-13B9-D899-A747C3056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01864DED-D840-F7D0-57BC-41A4E8F438C1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9A2FC0D-55C1-69C2-988A-157952075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85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10CCB-EDE0-CA78-3828-EE6A25B84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4AA9C7F2-6868-00D9-DE81-CA4088769A58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7C2FCC9-3B78-A525-7778-6A51CDF2BA47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951C11E-5BF4-D73B-C35D-3744330F9863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8E496C-2E01-E38A-C127-792F6588F5BF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AC11DE0-6923-0285-7E55-CAC93FBA60EB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06EA0E62-76E8-8ABD-5DA5-DC3EBBA80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789E6FC-A412-603A-08DD-9280B5E1D392}"/>
              </a:ext>
            </a:extLst>
          </p:cNvPr>
          <p:cNvSpPr txBox="1"/>
          <p:nvPr/>
        </p:nvSpPr>
        <p:spPr>
          <a:xfrm>
            <a:off x="3068936" y="224284"/>
            <a:ext cx="501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Asegurar toda la informacion de la nueva plataforma de transporte y mantener su actualización y control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553204D-1249-DA1C-9DFE-F1ECB7A3C28B}"/>
              </a:ext>
            </a:extLst>
          </p:cNvPr>
          <p:cNvCxnSpPr/>
          <p:nvPr/>
        </p:nvCxnSpPr>
        <p:spPr>
          <a:xfrm>
            <a:off x="2974529" y="1338255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2B3A6AC1-7A18-44A7-9C1C-2B80126D6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610781"/>
              </p:ext>
            </p:extLst>
          </p:nvPr>
        </p:nvGraphicFramePr>
        <p:xfrm>
          <a:off x="8765090" y="188012"/>
          <a:ext cx="3254476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60.00%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 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X</a:t>
                      </a:r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1989F0AC-A325-C902-A138-16D749311DB9}"/>
              </a:ext>
            </a:extLst>
          </p:cNvPr>
          <p:cNvSpPr txBox="1"/>
          <p:nvPr/>
        </p:nvSpPr>
        <p:spPr>
          <a:xfrm>
            <a:off x="3448700" y="2342701"/>
            <a:ext cx="651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latin typeface="Futura Lt BT" panose="020B0402020204020303" pitchFamily="34" charset="0"/>
              </a:rPr>
              <a:t>Capturar toda la informacion en la nueva plataforma de transporte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C7220D1-A157-50DF-7108-1781323A38C9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8B1530-3AC6-7E1D-3250-FCF266146461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FAFFC1-2785-4657-9D5F-88A399354684}"/>
              </a:ext>
            </a:extLst>
          </p:cNvPr>
          <p:cNvSpPr txBox="1"/>
          <p:nvPr/>
        </p:nvSpPr>
        <p:spPr>
          <a:xfrm>
            <a:off x="2893180" y="4840094"/>
            <a:ext cx="6516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Futura Lt BT" panose="020B0402020204020303" pitchFamily="34" charset="0"/>
              </a:rPr>
              <a:t>Realizar la captura de la informacion en la nueva plataforma de transporte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8E645D6-9AE6-6BEB-7059-B6547B23D2FA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F936CB9-F048-26D8-23FE-53221E924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232" y="2894889"/>
            <a:ext cx="2733768" cy="197578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78D68F9-6852-BF85-E6B0-08C1872D1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786" y="2858262"/>
            <a:ext cx="2815790" cy="197578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8E1C6C1-EB59-4AC1-3228-2CF73F767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1573" y="2927476"/>
            <a:ext cx="2891217" cy="190657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E1FB18F-42ED-6FCE-184C-AE79072520C5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B00D97C-FEDF-C938-94EC-DE2CDA260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8940303A-224A-85D0-76FC-05348EE0A5FD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3D7DD78-5011-C2E7-1A3C-02CE23EB95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89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9E8B8-FAC7-49D9-2B16-3155C76D1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F251D655-AAF0-E13C-9635-22827D8C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C250EC31-CD86-A0EC-A950-38C394F284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272786" y="1621717"/>
            <a:ext cx="2057459" cy="2582180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D1106C4F-AD03-F7A9-81F8-C6F85C5A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43" y="146204"/>
            <a:ext cx="8554064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solidFill>
                  <a:srgbClr val="002060"/>
                </a:solidFill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</a:b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3°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7788A3C-FBD0-CF24-43FE-9AD8C6EFD695}"/>
              </a:ext>
            </a:extLst>
          </p:cNvPr>
          <p:cNvSpPr/>
          <p:nvPr/>
        </p:nvSpPr>
        <p:spPr>
          <a:xfrm flipH="1">
            <a:off x="4447427" y="156061"/>
            <a:ext cx="82516" cy="825857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2195F07E-372E-C9DE-A0C9-AB029734D0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2913594" y="175913"/>
            <a:ext cx="1422432" cy="846617"/>
          </a:xfrm>
          <a:prstGeom prst="rect">
            <a:avLst/>
          </a:prstGeom>
        </p:spPr>
      </p:pic>
      <p:graphicFrame>
        <p:nvGraphicFramePr>
          <p:cNvPr id="2" name="Tabla 8">
            <a:extLst>
              <a:ext uri="{FF2B5EF4-FFF2-40B4-BE49-F238E27FC236}">
                <a16:creationId xmlns:a16="http://schemas.microsoft.com/office/drawing/2014/main" id="{75592BD8-505C-7898-1794-C56448178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13944"/>
              </p:ext>
            </p:extLst>
          </p:nvPr>
        </p:nvGraphicFramePr>
        <p:xfrm>
          <a:off x="2458680" y="1272129"/>
          <a:ext cx="8916627" cy="31699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39549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80526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4196552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892769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rgbClr val="002060"/>
                          </a:solidFill>
                        </a:rPr>
                        <a:t>Actividad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00B050"/>
                          </a:solidFill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FFC000"/>
                          </a:solidFill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FF0000"/>
                          </a:solidFill>
                        </a:rPr>
                        <a:t>No cumple</a:t>
                      </a:r>
                      <a:endParaRPr lang="es-MX" sz="1400" b="1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002060"/>
                          </a:solidFill>
                        </a:rPr>
                        <a:t>Observaciones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Desarrollo de campañas promocionales de servicio especifico de transporte</a:t>
                      </a:r>
                      <a:endParaRPr lang="es-MX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</a:rPr>
                        <a:t>No cumple</a:t>
                      </a:r>
                      <a:endParaRPr lang="es-MX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b="0" dirty="0">
                          <a:solidFill>
                            <a:srgbClr val="002060"/>
                          </a:solidFill>
                        </a:rPr>
                        <a:t>No se ha concretado el servicio a través del desarrollo de campañas, solo se cuenta con prospectos en proceso de negociación</a:t>
                      </a:r>
                      <a:endParaRPr lang="es-MX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Prospección con referenciados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</a:rPr>
                        <a:t>Cumple</a:t>
                      </a:r>
                    </a:p>
                    <a:p>
                      <a:pPr algn="ctr"/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solidFill>
                            <a:srgbClr val="002060"/>
                          </a:solidFill>
                        </a:rPr>
                        <a:t>Tendencia positiva, se logra venta cruzada con el usuario interno de SEG Automotive para servicio del almacén VCO</a:t>
                      </a:r>
                      <a:endParaRPr lang="es-MX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Promoción en Marketing Web.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</a:rPr>
                        <a:t>No cumple</a:t>
                      </a:r>
                      <a:endParaRPr lang="es-MX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rgbClr val="002060"/>
                          </a:solidFill>
                        </a:rPr>
                        <a:t>Tendencia negativa, se ha solicitado cotizaciones de parque vehicular fuera del alcance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427890"/>
                  </a:ext>
                </a:extLst>
              </a:tr>
            </a:tbl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CAE4A105-F046-3D8E-4F31-E7FB1B1180D8}"/>
              </a:ext>
            </a:extLst>
          </p:cNvPr>
          <p:cNvGrpSpPr/>
          <p:nvPr/>
        </p:nvGrpSpPr>
        <p:grpSpPr>
          <a:xfrm>
            <a:off x="118481" y="6019060"/>
            <a:ext cx="11984309" cy="838940"/>
            <a:chOff x="118481" y="6019060"/>
            <a:chExt cx="11984309" cy="83894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AB621A21-EFD7-1F0E-00C2-52B280FB1B71}"/>
                </a:ext>
              </a:extLst>
            </p:cNvPr>
            <p:cNvSpPr txBox="1"/>
            <p:nvPr/>
          </p:nvSpPr>
          <p:spPr>
            <a:xfrm>
              <a:off x="10009149" y="6384530"/>
              <a:ext cx="20936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b="1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 pitchFamily="34" charset="0"/>
                </a:rPr>
                <a:t>F3PNO-DIR-01.01</a:t>
              </a: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15EE504-A96E-7AA7-9303-565E5229A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50" y="6019060"/>
              <a:ext cx="838940" cy="83894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7EADE6D-AC1C-3BE2-851F-8E468960C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81" y="6067705"/>
              <a:ext cx="739317" cy="739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1393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DBE2F-3BD5-FC60-6482-9409E0A26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E132AB07-7E8D-2EEE-FCDB-FA5142D88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80D4F0C3-80F8-1546-FD2C-52529C51F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52113"/>
              </p:ext>
            </p:extLst>
          </p:nvPr>
        </p:nvGraphicFramePr>
        <p:xfrm>
          <a:off x="2669459" y="1863214"/>
          <a:ext cx="9156291" cy="3505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Realizar la captura de la información a la nueva plataforma de transporte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Futura Lt BT" panose="020B0402020204020303" pitchFamily="34" charset="0"/>
                        </a:rPr>
                        <a:t>Se continúa actualizando la plataforma con la información.</a:t>
                      </a:r>
                      <a:endParaRPr lang="es-MX" sz="18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Actualizar plataforma con lo revisado con el área de sistemas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Futura Lt BT" panose="020B0402020204020303" pitchFamily="34" charset="0"/>
                        </a:rPr>
                        <a:t>Se actualizará la plataforma con POWER BI para tener una información mas ordenada</a:t>
                      </a:r>
                      <a:endParaRPr lang="es-MX" sz="18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32918DB0-8253-0EE1-EFA0-4BA343CF0B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C752ED75-D049-8852-15C4-EAB4ADD38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23F2573-9C35-E4A6-D194-72169A4DA119}"/>
              </a:ext>
            </a:extLst>
          </p:cNvPr>
          <p:cNvSpPr/>
          <p:nvPr/>
        </p:nvSpPr>
        <p:spPr>
          <a:xfrm>
            <a:off x="5892431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A428676C-CFA3-193B-D3DE-3D12C9822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4ECB647-B4A1-C3A0-7794-316DA2E261AE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04F4F43-6415-D95C-152F-09D4146A5D1B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49AC3D-AC7E-9BA6-1CE0-E9EDE2EF2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F86A2E88-BD42-A90B-C487-766FCD6B9AC9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6354DA0-C380-79AE-9B2F-C51D769C9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60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C5CCB-05F6-AE59-13B8-2C77B7B75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0467A21A-99E0-E9CF-0982-FEA7D48015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72" r="9089" b="1272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6EE5CE6E-FA0F-CA3B-46C4-0C73746646F8}"/>
              </a:ext>
            </a:extLst>
          </p:cNvPr>
          <p:cNvSpPr txBox="1">
            <a:spLocks/>
          </p:cNvSpPr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800" b="1" dirty="0"/>
              <a:t>QUALITY SERVICE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FC7884-9864-38F7-02FE-F66CF64A102E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accent3">
                    <a:lumMod val="7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B370F5-C0FD-FC22-6944-E041F020D9B0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FAC76B-23F5-54C8-ADDD-890D30414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5EAFF694-6B9B-0B27-DB6C-137867CB243A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6B15B8-F1C1-F49C-5DFC-D3B69DD626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60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113F3-B144-DD64-779E-612A3B5DA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F3654B12-72A0-5DA1-3B53-D73E555D5D58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C7B71C4-D8F7-0A3B-DA5B-9B68011B800B}"/>
              </a:ext>
            </a:extLst>
          </p:cNvPr>
          <p:cNvSpPr txBox="1"/>
          <p:nvPr/>
        </p:nvSpPr>
        <p:spPr>
          <a:xfrm>
            <a:off x="201929" y="508513"/>
            <a:ext cx="151909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607EF50-45D8-9430-7D9B-41EDC4BBD544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5E7BFC9-3224-0813-51A1-A02276D789CA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B71E1EA-78E7-6CA7-5F3C-D587FF800C96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A7E0F9C-520C-3671-0A50-25FFAD289F6D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solidFill>
                  <a:srgbClr val="002060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s-MX" dirty="0"/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B3086B8-B016-3E39-FDFE-C341A08EA928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DD326C80-6758-A2CE-5200-5389EBA77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EE48641-F845-6FFC-AABA-B27193892C18}"/>
              </a:ext>
            </a:extLst>
          </p:cNvPr>
          <p:cNvCxnSpPr>
            <a:cxnSpLocks/>
          </p:cNvCxnSpPr>
          <p:nvPr/>
        </p:nvCxnSpPr>
        <p:spPr>
          <a:xfrm>
            <a:off x="3437604" y="5906277"/>
            <a:ext cx="79111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BF0B8DC-973B-8D4E-64CD-67824C161E14}"/>
              </a:ext>
            </a:extLst>
          </p:cNvPr>
          <p:cNvSpPr txBox="1"/>
          <p:nvPr/>
        </p:nvSpPr>
        <p:spPr>
          <a:xfrm>
            <a:off x="2981023" y="14055"/>
            <a:ext cx="5697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002060"/>
                </a:solidFill>
              </a:rPr>
              <a:t>Incrementar la facturación en los servicio  </a:t>
            </a:r>
            <a:r>
              <a:rPr lang="es-419" b="1" dirty="0">
                <a:solidFill>
                  <a:srgbClr val="002060"/>
                </a:solidFill>
              </a:rPr>
              <a:t>complementarios (Becarios, BPO, In plant, tesorería) </a:t>
            </a:r>
            <a:r>
              <a:rPr lang="es-ES" b="1" dirty="0">
                <a:solidFill>
                  <a:srgbClr val="002060"/>
                </a:solidFill>
              </a:rPr>
              <a:t> en un 6% vs 2024</a:t>
            </a:r>
          </a:p>
        </p:txBody>
      </p:sp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1EAC0892-937E-FF07-9416-8B3556475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15302"/>
              </p:ext>
            </p:extLst>
          </p:nvPr>
        </p:nvGraphicFramePr>
        <p:xfrm>
          <a:off x="8777073" y="211627"/>
          <a:ext cx="3254476" cy="102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2795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dirty="0">
                          <a:solidFill>
                            <a:srgbClr val="002060"/>
                          </a:solidFill>
                        </a:rPr>
                        <a:t>Estatus de cumplimiento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Porcentaje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Medidor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84 %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rgbClr val="00206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6000">
                          <a:srgbClr val="FF00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rgbClr val="FFFF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B05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0AD387D5-063C-37BE-5B90-13FD5B1C881C}"/>
              </a:ext>
            </a:extLst>
          </p:cNvPr>
          <p:cNvSpPr txBox="1"/>
          <p:nvPr/>
        </p:nvSpPr>
        <p:spPr>
          <a:xfrm>
            <a:off x="3231015" y="4764577"/>
            <a:ext cx="8260360" cy="19928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2700000" scaled="1"/>
            <a:tileRect/>
          </a:gradFill>
          <a:ln w="95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002060"/>
                </a:solidFill>
              </a:rPr>
              <a:t>1. Reposicionamiento Estratégico de los Servicios</a:t>
            </a:r>
          </a:p>
          <a:p>
            <a:r>
              <a:rPr lang="es-ES" sz="1050" b="1" dirty="0">
                <a:solidFill>
                  <a:srgbClr val="002060"/>
                </a:solidFill>
              </a:rPr>
              <a:t>Objetivo</a:t>
            </a:r>
            <a:r>
              <a:rPr lang="es-ES" sz="1050" dirty="0">
                <a:solidFill>
                  <a:srgbClr val="002060"/>
                </a:solidFill>
              </a:rPr>
              <a:t>: Elevar la percepción de valor y justificar tarifas premium.</a:t>
            </a:r>
          </a:p>
          <a:p>
            <a:r>
              <a:rPr lang="es-ES" sz="1050" b="1" dirty="0">
                <a:solidFill>
                  <a:srgbClr val="002060"/>
                </a:solidFill>
              </a:rPr>
              <a:t>BPO</a:t>
            </a:r>
            <a:r>
              <a:rPr lang="es-ES" sz="1050" dirty="0">
                <a:solidFill>
                  <a:srgbClr val="002060"/>
                </a:solidFill>
              </a:rPr>
              <a:t>: Posiciónalo como </a:t>
            </a:r>
            <a:r>
              <a:rPr lang="es-ES" sz="1050" b="1" dirty="0">
                <a:solidFill>
                  <a:srgbClr val="002060"/>
                </a:solidFill>
              </a:rPr>
              <a:t>tercerización estratégica de procesos no core</a:t>
            </a:r>
            <a:r>
              <a:rPr lang="es-ES" sz="1050" dirty="0">
                <a:solidFill>
                  <a:srgbClr val="002060"/>
                </a:solidFill>
              </a:rPr>
              <a:t>, no como simple externalización de personal.</a:t>
            </a:r>
          </a:p>
          <a:p>
            <a:r>
              <a:rPr lang="es-ES" sz="1050" b="1" dirty="0">
                <a:solidFill>
                  <a:srgbClr val="002060"/>
                </a:solidFill>
              </a:rPr>
              <a:t>In-Plant</a:t>
            </a:r>
            <a:r>
              <a:rPr lang="es-ES" sz="1050" dirty="0">
                <a:solidFill>
                  <a:srgbClr val="002060"/>
                </a:solidFill>
              </a:rPr>
              <a:t>: Vender como una </a:t>
            </a:r>
            <a:r>
              <a:rPr lang="es-ES" sz="1050" b="1" dirty="0">
                <a:solidFill>
                  <a:srgbClr val="002060"/>
                </a:solidFill>
              </a:rPr>
              <a:t>extensión del área de RH del cliente</a:t>
            </a:r>
            <a:r>
              <a:rPr lang="es-ES" sz="1050" dirty="0">
                <a:solidFill>
                  <a:srgbClr val="002060"/>
                </a:solidFill>
              </a:rPr>
              <a:t>, orientada a control, eficiencia y cumplimiento.</a:t>
            </a:r>
          </a:p>
          <a:p>
            <a:r>
              <a:rPr lang="es-ES" sz="1050" b="1" dirty="0">
                <a:solidFill>
                  <a:srgbClr val="002060"/>
                </a:solidFill>
              </a:rPr>
              <a:t>Becarios</a:t>
            </a:r>
            <a:r>
              <a:rPr lang="es-ES" sz="1050" dirty="0">
                <a:solidFill>
                  <a:srgbClr val="002060"/>
                </a:solidFill>
              </a:rPr>
              <a:t>: Más que administrar estudiantes, ofrece </a:t>
            </a:r>
            <a:r>
              <a:rPr lang="es-ES" sz="1050" b="1" dirty="0">
                <a:solidFill>
                  <a:srgbClr val="002060"/>
                </a:solidFill>
              </a:rPr>
              <a:t>programas de formación de talento a bajo costo</a:t>
            </a:r>
            <a:r>
              <a:rPr lang="es-ES" sz="1050" dirty="0">
                <a:solidFill>
                  <a:srgbClr val="002060"/>
                </a:solidFill>
              </a:rPr>
              <a:t> para el cliente. </a:t>
            </a:r>
          </a:p>
          <a:p>
            <a:r>
              <a:rPr lang="es-ES" sz="1050" b="1" dirty="0">
                <a:solidFill>
                  <a:srgbClr val="002060"/>
                </a:solidFill>
              </a:rPr>
              <a:t>2 . Diseño de Paquetes de Servicio Escalables y Rentables</a:t>
            </a:r>
          </a:p>
          <a:p>
            <a:r>
              <a:rPr lang="es-ES" sz="1050" b="1" dirty="0">
                <a:solidFill>
                  <a:srgbClr val="002060"/>
                </a:solidFill>
              </a:rPr>
              <a:t>Objetivo</a:t>
            </a:r>
            <a:r>
              <a:rPr lang="es-ES" sz="1050" dirty="0">
                <a:solidFill>
                  <a:srgbClr val="002060"/>
                </a:solidFill>
              </a:rPr>
              <a:t>: Adaptarse al tamaño y madurez de cada cliente.</a:t>
            </a:r>
          </a:p>
          <a:p>
            <a:r>
              <a:rPr lang="es-ES" sz="1000" b="1" dirty="0">
                <a:solidFill>
                  <a:srgbClr val="002060"/>
                </a:solidFill>
              </a:rPr>
              <a:t>BPO: Operativo</a:t>
            </a:r>
            <a:r>
              <a:rPr lang="es-ES" sz="1000" dirty="0">
                <a:solidFill>
                  <a:srgbClr val="002060"/>
                </a:solidFill>
              </a:rPr>
              <a:t> (recepción, archivo, captura de datos).  - </a:t>
            </a:r>
            <a:r>
              <a:rPr lang="es-ES" sz="1000" b="1" dirty="0">
                <a:solidFill>
                  <a:srgbClr val="002060"/>
                </a:solidFill>
              </a:rPr>
              <a:t>Especializad</a:t>
            </a:r>
            <a:r>
              <a:rPr lang="es-ES" sz="1000" dirty="0">
                <a:solidFill>
                  <a:srgbClr val="002060"/>
                </a:solidFill>
              </a:rPr>
              <a:t>o (cobranza, servicio a clientes, soporte técnico). - </a:t>
            </a:r>
            <a:r>
              <a:rPr lang="es-ES" sz="1000" b="1" dirty="0">
                <a:solidFill>
                  <a:srgbClr val="002060"/>
                </a:solidFill>
              </a:rPr>
              <a:t>Administrativo</a:t>
            </a:r>
            <a:r>
              <a:rPr lang="es-ES" sz="1000" dirty="0">
                <a:solidFill>
                  <a:srgbClr val="002060"/>
                </a:solidFill>
              </a:rPr>
              <a:t> (procesos financieros, nómina, RH, compras).</a:t>
            </a:r>
          </a:p>
          <a:p>
            <a:r>
              <a:rPr lang="es-ES" sz="1000" b="1" dirty="0">
                <a:solidFill>
                  <a:srgbClr val="002060"/>
                </a:solidFill>
              </a:rPr>
              <a:t>In-Plant: </a:t>
            </a:r>
            <a:r>
              <a:rPr lang="es-ES" sz="1000" dirty="0">
                <a:solidFill>
                  <a:srgbClr val="002060"/>
                </a:solidFill>
              </a:rPr>
              <a:t>Supervisor de planta + reclutamiento + control de asistencia + indicadores. - Coordinador de sitio + mesa de atención a empleados + gestión de incidencias.</a:t>
            </a:r>
          </a:p>
          <a:p>
            <a:r>
              <a:rPr lang="es-ES" sz="1000" b="1" dirty="0">
                <a:solidFill>
                  <a:srgbClr val="002060"/>
                </a:solidFill>
              </a:rPr>
              <a:t>Becarios: </a:t>
            </a:r>
            <a:r>
              <a:rPr lang="es-ES" sz="1000" dirty="0">
                <a:solidFill>
                  <a:srgbClr val="002060"/>
                </a:solidFill>
              </a:rPr>
              <a:t>Programa de atracción y administración de becarios. - Plan de rotación y formación. - Seguimiento + evaluación de desempeño + cierre del ciclo.</a:t>
            </a:r>
            <a:endParaRPr lang="es-MX" sz="1000" dirty="0">
              <a:solidFill>
                <a:srgbClr val="002060"/>
              </a:solidFill>
              <a:latin typeface="Lexend Deca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D3B1892-FC61-3F9C-6797-FB4267AA0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753376"/>
              </p:ext>
            </p:extLst>
          </p:nvPr>
        </p:nvGraphicFramePr>
        <p:xfrm>
          <a:off x="3089142" y="888829"/>
          <a:ext cx="5447685" cy="1325033"/>
        </p:xfrm>
        <a:graphic>
          <a:graphicData uri="http://schemas.openxmlformats.org/drawingml/2006/table">
            <a:tbl>
              <a:tblPr/>
              <a:tblGrid>
                <a:gridCol w="815650">
                  <a:extLst>
                    <a:ext uri="{9D8B030D-6E8A-4147-A177-3AD203B41FA5}">
                      <a16:colId xmlns:a16="http://schemas.microsoft.com/office/drawing/2014/main" val="3562136923"/>
                    </a:ext>
                  </a:extLst>
                </a:gridCol>
                <a:gridCol w="1390126">
                  <a:extLst>
                    <a:ext uri="{9D8B030D-6E8A-4147-A177-3AD203B41FA5}">
                      <a16:colId xmlns:a16="http://schemas.microsoft.com/office/drawing/2014/main" val="1072785784"/>
                    </a:ext>
                  </a:extLst>
                </a:gridCol>
                <a:gridCol w="1102888">
                  <a:extLst>
                    <a:ext uri="{9D8B030D-6E8A-4147-A177-3AD203B41FA5}">
                      <a16:colId xmlns:a16="http://schemas.microsoft.com/office/drawing/2014/main" val="4010660771"/>
                    </a:ext>
                  </a:extLst>
                </a:gridCol>
                <a:gridCol w="1105789">
                  <a:extLst>
                    <a:ext uri="{9D8B030D-6E8A-4147-A177-3AD203B41FA5}">
                      <a16:colId xmlns:a16="http://schemas.microsoft.com/office/drawing/2014/main" val="2495703666"/>
                    </a:ext>
                  </a:extLst>
                </a:gridCol>
                <a:gridCol w="1033232">
                  <a:extLst>
                    <a:ext uri="{9D8B030D-6E8A-4147-A177-3AD203B41FA5}">
                      <a16:colId xmlns:a16="http://schemas.microsoft.com/office/drawing/2014/main" val="3061981344"/>
                    </a:ext>
                  </a:extLst>
                </a:gridCol>
              </a:tblGrid>
              <a:tr h="195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Año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Facturación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Incremento (6%)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552045"/>
                  </a:ext>
                </a:extLst>
              </a:tr>
              <a:tr h="19592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419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Becario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231,510.00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   13,890.60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$245,400.60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237101"/>
                  </a:ext>
                </a:extLst>
              </a:tr>
              <a:tr h="195925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BPO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   43,593.00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      2,615.58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 46,208.58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184408"/>
                  </a:ext>
                </a:extLst>
              </a:tr>
              <a:tr h="195925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 Plant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   19,297.00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      1,157.82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 20,454.82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544034"/>
                  </a:ext>
                </a:extLst>
              </a:tr>
              <a:tr h="195925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Tesorería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   37,693.00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      1,319.26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 39,012.26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911117"/>
                  </a:ext>
                </a:extLst>
              </a:tr>
              <a:tr h="345408">
                <a:tc>
                  <a:txBody>
                    <a:bodyPr/>
                    <a:lstStyle/>
                    <a:p>
                      <a:pPr algn="l" fontAlgn="b"/>
                      <a:endParaRPr lang="es-419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TOTAL SERVICIOS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332,093.00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18,983.26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351,076.26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044763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F73F9D2A-D1C8-8E5B-87DE-9977C4ACAE2E}"/>
              </a:ext>
            </a:extLst>
          </p:cNvPr>
          <p:cNvSpPr/>
          <p:nvPr/>
        </p:nvSpPr>
        <p:spPr>
          <a:xfrm>
            <a:off x="9458131" y="4110776"/>
            <a:ext cx="1129004" cy="51318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736DB875-5C37-6AFD-8468-16337C4F3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056035"/>
              </p:ext>
            </p:extLst>
          </p:nvPr>
        </p:nvGraphicFramePr>
        <p:xfrm>
          <a:off x="3939688" y="2415544"/>
          <a:ext cx="6438900" cy="220980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403436758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20338019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605835829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1483196337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6211226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46127987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BECARIOS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BPO / IN PLANT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TESORERÍA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PROMEDIO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PORCENTAJE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56751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ENERO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$250,122.84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$18,800.00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$87,852.12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$356,774.96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79%</a:t>
                      </a:r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76071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FEBRERO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$123,576.00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$18,800.00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$36,254.61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$178,630.61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1218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MARZO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$262,599.28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$0.00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$35,985.52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$298,584.80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3976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537941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ABRIL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$249,528.72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$0.00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$24,457.63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$273,986.35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75%</a:t>
                      </a:r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78772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MAYO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$235,567.00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$0.00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$29,144.94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$264,711.94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0853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JUNIO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$220,714.10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$0.00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$27,163.06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$247,877.16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993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79364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JULIO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$240,914.04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$0.00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$24,457.63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$265,371.67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84%</a:t>
                      </a:r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23093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AGOSTO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$277,452.18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$0.00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$29,144.94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$306,597.12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69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SEPTIEMBRE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$282,799.23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$0.00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$27,163.06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$309,962.29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951786"/>
                  </a:ext>
                </a:extLst>
              </a:tr>
            </a:tbl>
          </a:graphicData>
        </a:graphic>
      </p:graphicFrame>
      <p:grpSp>
        <p:nvGrpSpPr>
          <p:cNvPr id="15" name="Grupo 14">
            <a:extLst>
              <a:ext uri="{FF2B5EF4-FFF2-40B4-BE49-F238E27FC236}">
                <a16:creationId xmlns:a16="http://schemas.microsoft.com/office/drawing/2014/main" id="{7FF4AEFC-5DD1-15D2-A4C0-2301FB5E269F}"/>
              </a:ext>
            </a:extLst>
          </p:cNvPr>
          <p:cNvGrpSpPr/>
          <p:nvPr/>
        </p:nvGrpSpPr>
        <p:grpSpPr>
          <a:xfrm>
            <a:off x="118481" y="6019060"/>
            <a:ext cx="11984309" cy="838940"/>
            <a:chOff x="118481" y="6019060"/>
            <a:chExt cx="11984309" cy="838940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EBBD3F6C-9398-A291-4016-7D9998E5CD07}"/>
                </a:ext>
              </a:extLst>
            </p:cNvPr>
            <p:cNvSpPr txBox="1"/>
            <p:nvPr/>
          </p:nvSpPr>
          <p:spPr>
            <a:xfrm>
              <a:off x="10009149" y="6384530"/>
              <a:ext cx="20936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b="1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 pitchFamily="34" charset="0"/>
                </a:rPr>
                <a:t>F3PNO-DIR-01.01</a:t>
              </a:r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5A6D5870-C055-04D5-B566-94AF89CB0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50" y="6019060"/>
              <a:ext cx="838940" cy="838940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F0B7B5A-FC05-70D6-7BFC-F9F750B4D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81" y="6067705"/>
              <a:ext cx="739317" cy="739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0706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8F7E1-DF23-5FC2-9F91-6922CCBB3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90248437-AB4D-F32E-6FC0-64F821C60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E1F83001-81B7-BB5B-2C72-65F1941CA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272786" y="1621717"/>
            <a:ext cx="2057459" cy="2582180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2577959D-3557-09FB-4615-2989450C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43" y="146204"/>
            <a:ext cx="8554064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solidFill>
                  <a:srgbClr val="002060"/>
                </a:solidFill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</a:b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2°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47EC8A3-8CED-1D41-6905-E362DF346264}"/>
              </a:ext>
            </a:extLst>
          </p:cNvPr>
          <p:cNvSpPr/>
          <p:nvPr/>
        </p:nvSpPr>
        <p:spPr>
          <a:xfrm flipH="1">
            <a:off x="4447427" y="156061"/>
            <a:ext cx="82516" cy="825857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1E39EC9D-0F4C-F5A9-1559-6609DBBC2F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2913594" y="175913"/>
            <a:ext cx="1422432" cy="846617"/>
          </a:xfrm>
          <a:prstGeom prst="rect">
            <a:avLst/>
          </a:prstGeom>
        </p:spPr>
      </p:pic>
      <p:graphicFrame>
        <p:nvGraphicFramePr>
          <p:cNvPr id="2" name="Tabla 8">
            <a:extLst>
              <a:ext uri="{FF2B5EF4-FFF2-40B4-BE49-F238E27FC236}">
                <a16:creationId xmlns:a16="http://schemas.microsoft.com/office/drawing/2014/main" id="{45E604D4-BA86-1A13-0B9A-EE7A5EE34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830762"/>
              </p:ext>
            </p:extLst>
          </p:nvPr>
        </p:nvGraphicFramePr>
        <p:xfrm>
          <a:off x="2458680" y="1272129"/>
          <a:ext cx="8916627" cy="31699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39549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80526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4196552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892769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rgbClr val="002060"/>
                          </a:solidFill>
                        </a:rPr>
                        <a:t>Actividad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00B050"/>
                          </a:solidFill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FFC000"/>
                          </a:solidFill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FF0000"/>
                          </a:solidFill>
                        </a:rPr>
                        <a:t>No cumple</a:t>
                      </a:r>
                      <a:endParaRPr lang="es-MX" sz="1400" b="1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002060"/>
                          </a:solidFill>
                        </a:rPr>
                        <a:t>Observaciones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Desarrollo de campañas promocionales de servicio en Recursos humanos.</a:t>
                      </a:r>
                      <a:endParaRPr lang="es-MX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</a:rPr>
                        <a:t>No cumple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0" dirty="0">
                          <a:solidFill>
                            <a:srgbClr val="002060"/>
                          </a:solidFill>
                        </a:rPr>
                        <a:t>No se cumple con la actividad, ya  que no se concreto ningún cierre de venta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Prospección con referenciados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</a:rPr>
                        <a:t>Cumple</a:t>
                      </a:r>
                    </a:p>
                    <a:p>
                      <a:pPr algn="ctr"/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solidFill>
                            <a:srgbClr val="002060"/>
                          </a:solidFill>
                        </a:rPr>
                        <a:t>Tendencia positiva, se cuenta con cierre del servicio de becarios a través de la venta cruzada con el cliente BBM</a:t>
                      </a:r>
                      <a:endParaRPr lang="es-MX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Promoción en Marketing Web.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</a:rPr>
                        <a:t>No cumple</a:t>
                      </a:r>
                      <a:endParaRPr lang="es-MX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rgbClr val="002060"/>
                          </a:solidFill>
                        </a:rPr>
                        <a:t>Tendencia negativa, se ha solicitado cotizaciones pero no se han concretado.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427890"/>
                  </a:ext>
                </a:extLst>
              </a:tr>
            </a:tbl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0307FC37-3438-94A0-0B82-141D3678285F}"/>
              </a:ext>
            </a:extLst>
          </p:cNvPr>
          <p:cNvGrpSpPr/>
          <p:nvPr/>
        </p:nvGrpSpPr>
        <p:grpSpPr>
          <a:xfrm>
            <a:off x="118481" y="6019060"/>
            <a:ext cx="11984309" cy="838940"/>
            <a:chOff x="118481" y="6019060"/>
            <a:chExt cx="11984309" cy="83894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AC2D02E6-7BF6-7EB1-9A4D-9E5E58637185}"/>
                </a:ext>
              </a:extLst>
            </p:cNvPr>
            <p:cNvSpPr txBox="1"/>
            <p:nvPr/>
          </p:nvSpPr>
          <p:spPr>
            <a:xfrm>
              <a:off x="10009149" y="6384530"/>
              <a:ext cx="20936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b="1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 pitchFamily="34" charset="0"/>
                </a:rPr>
                <a:t>F3PNO-DIR-01.01</a:t>
              </a: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7E2453BE-1C02-7E2B-FE73-B310F7124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50" y="6019060"/>
              <a:ext cx="838940" cy="83894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FAFE3B0-D367-D8E2-5FDE-F8BE8ECAE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81" y="6067705"/>
              <a:ext cx="739317" cy="739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4121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42BD0-F098-3637-079B-4FB7DC0FB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91F54FCE-F1B5-CBB6-A39A-21264DD99F6E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86B6EF-EEBE-1940-4054-435CB8C057F7}"/>
              </a:ext>
            </a:extLst>
          </p:cNvPr>
          <p:cNvSpPr txBox="1"/>
          <p:nvPr/>
        </p:nvSpPr>
        <p:spPr>
          <a:xfrm>
            <a:off x="201929" y="508513"/>
            <a:ext cx="151909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A026F31-2F58-8354-5EBE-483B4345BE77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05807D1-EDFC-0A87-7F30-B6294478CA43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D3A87A4-B85A-55A8-FB90-CD805AD60C93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5A93681-42AF-77BB-D1F2-2F778B3F7428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solidFill>
                  <a:srgbClr val="002060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s-MX" dirty="0"/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72536FC-1B8B-327D-4B5B-D4F2CC30DE79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4284D7A5-BCA0-B009-5F64-AE1A6459D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B76FC69-A4F9-CA3D-3537-045FC2170864}"/>
              </a:ext>
            </a:extLst>
          </p:cNvPr>
          <p:cNvCxnSpPr>
            <a:cxnSpLocks/>
          </p:cNvCxnSpPr>
          <p:nvPr/>
        </p:nvCxnSpPr>
        <p:spPr>
          <a:xfrm>
            <a:off x="3092832" y="1323179"/>
            <a:ext cx="5440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F47D01E3-E929-2AD7-4D75-7C116D54CD2D}"/>
              </a:ext>
            </a:extLst>
          </p:cNvPr>
          <p:cNvSpPr txBox="1"/>
          <p:nvPr/>
        </p:nvSpPr>
        <p:spPr>
          <a:xfrm>
            <a:off x="2964088" y="318325"/>
            <a:ext cx="5697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400" b="1" dirty="0">
                <a:solidFill>
                  <a:srgbClr val="002060"/>
                </a:solidFill>
              </a:rPr>
              <a:t>Garantizar 30 leads mensuales calificados a través del marketing</a:t>
            </a:r>
            <a:endParaRPr lang="es-E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3C092CD9-F464-764C-EC7E-E85DC7B8E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411514"/>
              </p:ext>
            </p:extLst>
          </p:nvPr>
        </p:nvGraphicFramePr>
        <p:xfrm>
          <a:off x="8777073" y="211627"/>
          <a:ext cx="3254476" cy="102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2795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dirty="0">
                          <a:solidFill>
                            <a:srgbClr val="002060"/>
                          </a:solidFill>
                        </a:rPr>
                        <a:t>Estatus de cumplimiento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Porcentaje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Medidor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6 %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rgbClr val="00206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6000">
                          <a:srgbClr val="FF00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rgbClr val="FFFF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B05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109857F4-9481-53DE-EC9D-186FA6C538EF}"/>
              </a:ext>
            </a:extLst>
          </p:cNvPr>
          <p:cNvSpPr txBox="1"/>
          <p:nvPr/>
        </p:nvSpPr>
        <p:spPr>
          <a:xfrm>
            <a:off x="3348882" y="5422603"/>
            <a:ext cx="8010367" cy="7386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2700000" scaled="1"/>
            <a:tileRect/>
          </a:gradFill>
          <a:ln w="95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 algn="l" rtl="0" fontAlgn="base">
              <a:buFont typeface="+mj-lt"/>
              <a:buAutoNum type="arabicPeriod"/>
            </a:pPr>
            <a:r>
              <a:rPr lang="es-MX" sz="1400" dirty="0">
                <a:solidFill>
                  <a:srgbClr val="002060"/>
                </a:solidFill>
                <a:latin typeface="Lexend Deca"/>
              </a:rPr>
              <a:t>Reclasificación de servicios en marketing digital</a:t>
            </a:r>
            <a:endParaRPr lang="es-MX" sz="1400" b="0" i="0" dirty="0">
              <a:solidFill>
                <a:srgbClr val="002060"/>
              </a:solidFill>
              <a:effectLst/>
              <a:latin typeface="Lexend Deca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s-MX" sz="1400" dirty="0">
                <a:solidFill>
                  <a:srgbClr val="002060"/>
                </a:solidFill>
                <a:latin typeface="Lexend Deca"/>
              </a:rPr>
              <a:t>Clasificación de servicios por infraestructura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MX" sz="1400" dirty="0">
                <a:solidFill>
                  <a:srgbClr val="002060"/>
                </a:solidFill>
                <a:latin typeface="Lexend Deca"/>
              </a:rPr>
              <a:t>Desarrollar programa de referidos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1BC9ACE-2AB1-3CE8-2717-71CF66035ADA}"/>
              </a:ext>
            </a:extLst>
          </p:cNvPr>
          <p:cNvGrpSpPr/>
          <p:nvPr/>
        </p:nvGrpSpPr>
        <p:grpSpPr>
          <a:xfrm>
            <a:off x="118481" y="6019060"/>
            <a:ext cx="11984309" cy="838940"/>
            <a:chOff x="118481" y="6019060"/>
            <a:chExt cx="11984309" cy="838940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76FA6632-81C3-9B63-339B-F5BA304DAD94}"/>
                </a:ext>
              </a:extLst>
            </p:cNvPr>
            <p:cNvSpPr txBox="1"/>
            <p:nvPr/>
          </p:nvSpPr>
          <p:spPr>
            <a:xfrm>
              <a:off x="10009149" y="6384530"/>
              <a:ext cx="20936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b="1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 pitchFamily="34" charset="0"/>
                </a:rPr>
                <a:t>F3PNO-DIR-01.01</a:t>
              </a:r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5DCEEFAE-8F3C-AB6B-2314-FA23EC9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50" y="6019060"/>
              <a:ext cx="838940" cy="838940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FE87E02C-B354-48B8-C9D1-8843F2CC2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81" y="6067705"/>
              <a:ext cx="739317" cy="739317"/>
            </a:xfrm>
            <a:prstGeom prst="rect">
              <a:avLst/>
            </a:prstGeom>
          </p:spPr>
        </p:pic>
      </p:grp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E443021B-907F-CF40-8AA1-7FEF6A212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896246"/>
              </p:ext>
            </p:extLst>
          </p:nvPr>
        </p:nvGraphicFramePr>
        <p:xfrm>
          <a:off x="3633547" y="1565704"/>
          <a:ext cx="2897882" cy="109727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1029259312"/>
                    </a:ext>
                  </a:extLst>
                </a:gridCol>
                <a:gridCol w="924638">
                  <a:extLst>
                    <a:ext uri="{9D8B030D-6E8A-4147-A177-3AD203B41FA5}">
                      <a16:colId xmlns:a16="http://schemas.microsoft.com/office/drawing/2014/main" val="3184907112"/>
                    </a:ext>
                  </a:extLst>
                </a:gridCol>
                <a:gridCol w="1084244">
                  <a:extLst>
                    <a:ext uri="{9D8B030D-6E8A-4147-A177-3AD203B41FA5}">
                      <a16:colId xmlns:a16="http://schemas.microsoft.com/office/drawing/2014/main" val="2276687797"/>
                    </a:ext>
                  </a:extLst>
                </a:gridCol>
              </a:tblGrid>
              <a:tr h="2106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 LEADS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CALIFICADOS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30587060"/>
                  </a:ext>
                </a:extLst>
              </a:tr>
              <a:tr h="2106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JULIO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05141842"/>
                  </a:ext>
                </a:extLst>
              </a:tr>
              <a:tr h="2106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AGOSTO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31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58619333"/>
                  </a:ext>
                </a:extLst>
              </a:tr>
              <a:tr h="2106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SEPTIEMBRE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68238040"/>
                  </a:ext>
                </a:extLst>
              </a:tr>
              <a:tr h="2545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73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23108136"/>
                  </a:ext>
                </a:extLst>
              </a:tr>
            </a:tbl>
          </a:graphicData>
        </a:graphic>
      </p:graphicFrame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3B091697-E1C5-E952-C321-A7758F573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818408"/>
              </p:ext>
            </p:extLst>
          </p:nvPr>
        </p:nvGraphicFramePr>
        <p:xfrm>
          <a:off x="3669168" y="3161243"/>
          <a:ext cx="1695934" cy="1370681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899359">
                  <a:extLst>
                    <a:ext uri="{9D8B030D-6E8A-4147-A177-3AD203B41FA5}">
                      <a16:colId xmlns:a16="http://schemas.microsoft.com/office/drawing/2014/main" val="2148168799"/>
                    </a:ext>
                  </a:extLst>
                </a:gridCol>
                <a:gridCol w="796575">
                  <a:extLst>
                    <a:ext uri="{9D8B030D-6E8A-4147-A177-3AD203B41FA5}">
                      <a16:colId xmlns:a16="http://schemas.microsoft.com/office/drawing/2014/main" val="2715295942"/>
                    </a:ext>
                  </a:extLst>
                </a:gridCol>
              </a:tblGrid>
              <a:tr h="20276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STATUS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LEADS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7549056"/>
                  </a:ext>
                </a:extLst>
              </a:tr>
              <a:tr h="19465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No viables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95541572"/>
                  </a:ext>
                </a:extLst>
              </a:tr>
              <a:tr h="19465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Cotizados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79635314"/>
                  </a:ext>
                </a:extLst>
              </a:tr>
              <a:tr h="19465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Cerrados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07870929"/>
                  </a:ext>
                </a:extLst>
              </a:tr>
              <a:tr h="19465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En proceso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99511921"/>
                  </a:ext>
                </a:extLst>
              </a:tr>
              <a:tr h="19465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Descartados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36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7796055"/>
                  </a:ext>
                </a:extLst>
              </a:tr>
              <a:tr h="19465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73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354738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57AC18BB-DC94-B616-90F0-05E0A998F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579441"/>
              </p:ext>
            </p:extLst>
          </p:nvPr>
        </p:nvGraphicFramePr>
        <p:xfrm>
          <a:off x="6727372" y="1575159"/>
          <a:ext cx="2976465" cy="114300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315616">
                  <a:extLst>
                    <a:ext uri="{9D8B030D-6E8A-4147-A177-3AD203B41FA5}">
                      <a16:colId xmlns:a16="http://schemas.microsoft.com/office/drawing/2014/main" val="3848732823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18600959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Servicio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Cliente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918294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ESES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Midas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24769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Atracción</a:t>
                      </a:r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de Talento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Gama Driver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010378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Atracción</a:t>
                      </a:r>
                      <a:r>
                        <a:rPr kumimoji="0" lang="es-MX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de Talento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Comex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959846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Atracción</a:t>
                      </a:r>
                      <a:r>
                        <a:rPr kumimoji="0" lang="es-MX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de Talento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Lubries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7768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Atracción</a:t>
                      </a:r>
                      <a:r>
                        <a:rPr kumimoji="0" lang="es-MX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de Talento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Joyería La Esmeralda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8851147"/>
                  </a:ext>
                </a:extLst>
              </a:tr>
            </a:tbl>
          </a:graphicData>
        </a:graphic>
      </p:graphicFrame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B9C3AE18-C43F-45C2-E875-033B670B5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430741"/>
              </p:ext>
            </p:extLst>
          </p:nvPr>
        </p:nvGraphicFramePr>
        <p:xfrm>
          <a:off x="6082004" y="3161242"/>
          <a:ext cx="2672394" cy="1370681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033962">
                  <a:extLst>
                    <a:ext uri="{9D8B030D-6E8A-4147-A177-3AD203B41FA5}">
                      <a16:colId xmlns:a16="http://schemas.microsoft.com/office/drawing/2014/main" val="693977721"/>
                    </a:ext>
                  </a:extLst>
                </a:gridCol>
                <a:gridCol w="1638432">
                  <a:extLst>
                    <a:ext uri="{9D8B030D-6E8A-4147-A177-3AD203B41FA5}">
                      <a16:colId xmlns:a16="http://schemas.microsoft.com/office/drawing/2014/main" val="4069286504"/>
                    </a:ext>
                  </a:extLst>
                </a:gridCol>
              </a:tblGrid>
              <a:tr h="202487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SEMESTRE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CUMPLIMIENTO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7314592"/>
                  </a:ext>
                </a:extLst>
              </a:tr>
              <a:tr h="404974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 ER SEMESTRE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41%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0080715"/>
                  </a:ext>
                </a:extLst>
              </a:tr>
              <a:tr h="4127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2° SEMESTRE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17%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78330656"/>
                  </a:ext>
                </a:extLst>
              </a:tr>
              <a:tr h="3504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3ER TRIMESTRE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6%</a:t>
                      </a:r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0922381"/>
                  </a:ext>
                </a:extLst>
              </a:tr>
            </a:tbl>
          </a:graphicData>
        </a:graphic>
      </p:graphicFrame>
      <p:sp>
        <p:nvSpPr>
          <p:cNvPr id="26" name="Elipse 25">
            <a:extLst>
              <a:ext uri="{FF2B5EF4-FFF2-40B4-BE49-F238E27FC236}">
                <a16:creationId xmlns:a16="http://schemas.microsoft.com/office/drawing/2014/main" id="{68243ACE-29FB-16C9-9C7E-515B503486E6}"/>
              </a:ext>
            </a:extLst>
          </p:cNvPr>
          <p:cNvSpPr/>
          <p:nvPr/>
        </p:nvSpPr>
        <p:spPr>
          <a:xfrm>
            <a:off x="7595118" y="4226766"/>
            <a:ext cx="662473" cy="26783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5460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DF1E5-1FE4-2FE8-8992-5FF7A314B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1A916DC5-8806-AB45-D733-C752A5835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3DBE3C40-C8B2-74E2-523E-53788ACEB0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272786" y="1621717"/>
            <a:ext cx="2057459" cy="2582180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9C7AF1C4-7BB8-575D-7C97-17F34D7A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43" y="146204"/>
            <a:ext cx="8554064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solidFill>
                  <a:srgbClr val="002060"/>
                </a:solidFill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</a:b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3°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0060692-6025-3364-19B6-FDB749CB1B61}"/>
              </a:ext>
            </a:extLst>
          </p:cNvPr>
          <p:cNvSpPr/>
          <p:nvPr/>
        </p:nvSpPr>
        <p:spPr>
          <a:xfrm flipH="1">
            <a:off x="4447427" y="156061"/>
            <a:ext cx="82516" cy="825857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44CDD702-1BCB-51B5-B91E-76B139F241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2913594" y="175913"/>
            <a:ext cx="1422432" cy="846617"/>
          </a:xfrm>
          <a:prstGeom prst="rect">
            <a:avLst/>
          </a:prstGeom>
        </p:spPr>
      </p:pic>
      <p:graphicFrame>
        <p:nvGraphicFramePr>
          <p:cNvPr id="2" name="Tabla 8">
            <a:extLst>
              <a:ext uri="{FF2B5EF4-FFF2-40B4-BE49-F238E27FC236}">
                <a16:creationId xmlns:a16="http://schemas.microsoft.com/office/drawing/2014/main" id="{CADC92BC-4414-A00D-30E0-198E57809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462971"/>
              </p:ext>
            </p:extLst>
          </p:nvPr>
        </p:nvGraphicFramePr>
        <p:xfrm>
          <a:off x="2458680" y="1272129"/>
          <a:ext cx="8916627" cy="2682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39549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80526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4196552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892769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rgbClr val="002060"/>
                          </a:solidFill>
                        </a:rPr>
                        <a:t>Actividad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00B050"/>
                          </a:solidFill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FFC000"/>
                          </a:solidFill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FF0000"/>
                          </a:solidFill>
                        </a:rPr>
                        <a:t>No cumple</a:t>
                      </a:r>
                      <a:endParaRPr lang="es-MX" sz="1400" b="1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002060"/>
                          </a:solidFill>
                        </a:rPr>
                        <a:t>Observaciones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Se otorgo la responsabilidad al proveedor de servicios</a:t>
                      </a:r>
                      <a:endParaRPr lang="es-MX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</a:rPr>
                        <a:t>No cumple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0" dirty="0">
                          <a:solidFill>
                            <a:srgbClr val="002060"/>
                          </a:solidFill>
                        </a:rPr>
                        <a:t>No se mantiene un nivel optimo de leads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Reclasificación de servicios por infraestructura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</a:p>
                    <a:p>
                      <a:pPr algn="ctr"/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0" dirty="0">
                          <a:solidFill>
                            <a:srgbClr val="002060"/>
                          </a:solidFill>
                        </a:rPr>
                        <a:t>Los leads generados, no cumplen con las condiciones operativas de QS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Marketing Web orgánico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</a:rPr>
                        <a:t>No cumple</a:t>
                      </a:r>
                      <a:endParaRPr lang="es-MX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rgbClr val="002060"/>
                          </a:solidFill>
                        </a:rPr>
                        <a:t>Tendencia negativa, existen intereses de actividades no propias de la empresa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427890"/>
                  </a:ext>
                </a:extLst>
              </a:tr>
            </a:tbl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3AA25B30-BC69-0585-46AB-54548CF7E344}"/>
              </a:ext>
            </a:extLst>
          </p:cNvPr>
          <p:cNvGrpSpPr/>
          <p:nvPr/>
        </p:nvGrpSpPr>
        <p:grpSpPr>
          <a:xfrm>
            <a:off x="118481" y="6019060"/>
            <a:ext cx="11984309" cy="838940"/>
            <a:chOff x="118481" y="6019060"/>
            <a:chExt cx="11984309" cy="83894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64125D65-DF0A-68B0-69EC-FC9DE7C0B8FE}"/>
                </a:ext>
              </a:extLst>
            </p:cNvPr>
            <p:cNvSpPr txBox="1"/>
            <p:nvPr/>
          </p:nvSpPr>
          <p:spPr>
            <a:xfrm>
              <a:off x="10009149" y="6384530"/>
              <a:ext cx="20936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b="1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 pitchFamily="34" charset="0"/>
                </a:rPr>
                <a:t>F3PNO-DIR-01.01</a:t>
              </a: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3B81315-730F-BFF8-1F8D-3E74E698A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50" y="6019060"/>
              <a:ext cx="838940" cy="83894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ADCA7C1-5AA0-E17B-D9B2-384ABFF33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81" y="6067705"/>
              <a:ext cx="739317" cy="739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8760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C316A-86BE-5C6E-3300-F82CF22A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86BA4FB9-0969-1E79-75F9-AC3E5A8AC59E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95E4988-DF5B-B04A-2C94-77CC27E80872}"/>
              </a:ext>
            </a:extLst>
          </p:cNvPr>
          <p:cNvSpPr txBox="1"/>
          <p:nvPr/>
        </p:nvSpPr>
        <p:spPr>
          <a:xfrm>
            <a:off x="201929" y="508513"/>
            <a:ext cx="151909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A9A158C-ED2F-C307-AB41-A14F911683FC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D151AF7-6B1A-AC2E-C4CD-751C85AA9A79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8E78E89-A339-4AC0-6A09-6BB2F342A87C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A6A538A-306F-D92A-F048-8C991EF3C5F8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solidFill>
                  <a:srgbClr val="002060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s-MX" dirty="0"/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079F9E5-4258-4450-A8B6-5B2DD594E974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92061912-0524-138E-47F5-31FE20F05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36CF8BC-D9B2-C648-00F6-E6380144125C}"/>
              </a:ext>
            </a:extLst>
          </p:cNvPr>
          <p:cNvSpPr txBox="1"/>
          <p:nvPr/>
        </p:nvSpPr>
        <p:spPr>
          <a:xfrm>
            <a:off x="3092832" y="141758"/>
            <a:ext cx="54403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b="1" dirty="0">
                <a:solidFill>
                  <a:srgbClr val="002060"/>
                </a:solidFill>
              </a:rPr>
              <a:t>Lograr y mantener mínimo en el 96% el índice de satisfacción del cliente en los siguientes servicios: a) atracción de talento, b) servicio especializado, c) estudios socioeconómicos, d) psicometría y e) transporte.</a:t>
            </a:r>
            <a:endParaRPr lang="es-ES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FE29A4AD-0F7B-9AE2-FD44-235544AC7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892"/>
              </p:ext>
            </p:extLst>
          </p:nvPr>
        </p:nvGraphicFramePr>
        <p:xfrm>
          <a:off x="8777073" y="211627"/>
          <a:ext cx="3254476" cy="102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2795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dirty="0">
                          <a:solidFill>
                            <a:srgbClr val="002060"/>
                          </a:solidFill>
                        </a:rPr>
                        <a:t>Estatus de cumplimiento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Porcentaje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Medidor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95.7%</a:t>
                      </a:r>
                      <a:r>
                        <a:rPr lang="es-MX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6000">
                          <a:srgbClr val="FF00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rgbClr val="00206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rgbClr val="FFFF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B05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5DCE8751-8F57-18E1-9EE5-B7D1EC6F9580}"/>
              </a:ext>
            </a:extLst>
          </p:cNvPr>
          <p:cNvSpPr txBox="1"/>
          <p:nvPr/>
        </p:nvSpPr>
        <p:spPr>
          <a:xfrm>
            <a:off x="3231015" y="5156497"/>
            <a:ext cx="8010367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fontAlgn="base">
              <a:buFont typeface="+mj-lt"/>
              <a:buAutoNum type="arabicPeriod"/>
              <a:defRPr b="0" i="0">
                <a:solidFill>
                  <a:srgbClr val="002060"/>
                </a:solidFill>
                <a:effectLst/>
                <a:latin typeface="Lexend Deca"/>
              </a:defRPr>
            </a:lvl1pPr>
          </a:lstStyle>
          <a:p>
            <a:pPr marL="0" indent="0">
              <a:buNone/>
            </a:pPr>
            <a:r>
              <a:rPr lang="es-ES" sz="1200" b="1" dirty="0"/>
              <a:t>1. Seguimiento Post-Venta y Cercanía Ejecutiva</a:t>
            </a:r>
          </a:p>
          <a:p>
            <a:pPr marL="0" indent="0">
              <a:buNone/>
            </a:pPr>
            <a:r>
              <a:rPr lang="es-ES" sz="1200" b="1" dirty="0"/>
              <a:t>Objetivo</a:t>
            </a:r>
            <a:r>
              <a:rPr lang="es-ES" sz="1200" dirty="0"/>
              <a:t>: Prevenir molestias y detectar desviaciones antes de que escalen.</a:t>
            </a:r>
          </a:p>
          <a:p>
            <a:pPr marL="0" indent="0">
              <a:buNone/>
            </a:pPr>
            <a:r>
              <a:rPr lang="es-ES" sz="1200" b="1" dirty="0"/>
              <a:t>2. Planes de Acción en Tiempo Real ante Quejas o Incidentes</a:t>
            </a:r>
          </a:p>
          <a:p>
            <a:pPr marL="0" indent="0">
              <a:buNone/>
            </a:pPr>
            <a:r>
              <a:rPr lang="es-ES" sz="1200" b="1" dirty="0"/>
              <a:t>Objetivo</a:t>
            </a:r>
            <a:r>
              <a:rPr lang="es-ES" sz="1200" dirty="0"/>
              <a:t>: Transformar incidentes en oportunidades de lealtad.</a:t>
            </a:r>
          </a:p>
          <a:p>
            <a:pPr marL="0" indent="0">
              <a:buNone/>
            </a:pPr>
            <a:r>
              <a:rPr lang="es-ES" sz="1200" b="1" dirty="0"/>
              <a:t>3. Implementación de SLA’s (Acuerdos de Nivel de Servicio) por Servicio</a:t>
            </a:r>
          </a:p>
          <a:p>
            <a:pPr marL="0" indent="0">
              <a:buNone/>
            </a:pPr>
            <a:r>
              <a:rPr lang="es-ES" sz="1200" b="1" dirty="0"/>
              <a:t>Objetivo</a:t>
            </a:r>
            <a:r>
              <a:rPr lang="es-ES" sz="1200" dirty="0"/>
              <a:t>: Garantizar tiempos de respuesta y entregables medibles.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2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6988AF9-DBEE-13A6-1725-B9B4EC6A17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226750"/>
              </p:ext>
            </p:extLst>
          </p:nvPr>
        </p:nvGraphicFramePr>
        <p:xfrm>
          <a:off x="3595215" y="2033003"/>
          <a:ext cx="3997960" cy="245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F811B535-B136-4E37-B633-E2942F8563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854484"/>
              </p:ext>
            </p:extLst>
          </p:nvPr>
        </p:nvGraphicFramePr>
        <p:xfrm>
          <a:off x="7786166" y="2131342"/>
          <a:ext cx="3490595" cy="2197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Grupo 17">
            <a:extLst>
              <a:ext uri="{FF2B5EF4-FFF2-40B4-BE49-F238E27FC236}">
                <a16:creationId xmlns:a16="http://schemas.microsoft.com/office/drawing/2014/main" id="{2E89B399-BA0E-ABB9-BDD9-65B1DF6F8AC8}"/>
              </a:ext>
            </a:extLst>
          </p:cNvPr>
          <p:cNvGrpSpPr/>
          <p:nvPr/>
        </p:nvGrpSpPr>
        <p:grpSpPr>
          <a:xfrm>
            <a:off x="118481" y="6019060"/>
            <a:ext cx="11984309" cy="838940"/>
            <a:chOff x="118481" y="6019060"/>
            <a:chExt cx="11984309" cy="838940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8CC0790-BFDB-061D-BC92-E24CFFD1C91E}"/>
                </a:ext>
              </a:extLst>
            </p:cNvPr>
            <p:cNvSpPr txBox="1"/>
            <p:nvPr/>
          </p:nvSpPr>
          <p:spPr>
            <a:xfrm>
              <a:off x="10009149" y="6384530"/>
              <a:ext cx="20936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b="1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 pitchFamily="34" charset="0"/>
                </a:rPr>
                <a:t>F3PNO-DIR-01.01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D12E8443-8EA1-62AD-9BE0-86EB0774E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50" y="6019060"/>
              <a:ext cx="838940" cy="838940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FE4A18C4-3DE9-AA1C-5FA7-5AB10A24D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81" y="6067705"/>
              <a:ext cx="739317" cy="739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4757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DF531-C7BF-B112-77A3-BF7AE5E28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5E19246-0AD1-BEDB-22C5-A87168EC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A0BE57D-4F37-AE82-3E60-920C2D3CFD34}"/>
              </a:ext>
            </a:extLst>
          </p:cNvPr>
          <p:cNvSpPr txBox="1"/>
          <p:nvPr/>
        </p:nvSpPr>
        <p:spPr>
          <a:xfrm>
            <a:off x="160451" y="141758"/>
            <a:ext cx="8372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000" b="1" dirty="0">
                <a:solidFill>
                  <a:srgbClr val="002060"/>
                </a:solidFill>
              </a:rPr>
              <a:t>Lograr y mantener mínimo en el 96% el índice de satisfacción del cliente en los siguientes servicios: a) atracción de talento, b) servicio especializado, c) estudios socioeconómicos, d) psicometría y e) transporte.</a:t>
            </a:r>
            <a:endParaRPr lang="es-ES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485F3114-7AC1-A6B3-8A63-A90D9FE9F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078759"/>
              </p:ext>
            </p:extLst>
          </p:nvPr>
        </p:nvGraphicFramePr>
        <p:xfrm>
          <a:off x="8777073" y="211627"/>
          <a:ext cx="3254476" cy="102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2795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dirty="0">
                          <a:solidFill>
                            <a:srgbClr val="002060"/>
                          </a:solidFill>
                        </a:rPr>
                        <a:t>Estatus de cumplimiento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Porcentaje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Medidor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95.5%</a:t>
                      </a:r>
                      <a:r>
                        <a:rPr lang="es-MX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6000">
                          <a:srgbClr val="FF00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rgbClr val="00206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rgbClr val="FFFF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B05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E7934F6-4F03-4C90-98D1-1046BD8FE7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924380"/>
              </p:ext>
            </p:extLst>
          </p:nvPr>
        </p:nvGraphicFramePr>
        <p:xfrm>
          <a:off x="76200" y="2379462"/>
          <a:ext cx="3965575" cy="245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4730884-23B8-40BB-8B5D-C684E3530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254839"/>
              </p:ext>
            </p:extLst>
          </p:nvPr>
        </p:nvGraphicFramePr>
        <p:xfrm>
          <a:off x="4041775" y="2379462"/>
          <a:ext cx="4108450" cy="245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E91ED6D-1E52-4030-94AB-333DF08BD7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263952"/>
              </p:ext>
            </p:extLst>
          </p:nvPr>
        </p:nvGraphicFramePr>
        <p:xfrm>
          <a:off x="8150225" y="2379462"/>
          <a:ext cx="3965575" cy="245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1CB9606B-962A-3C5C-535A-F338A828699A}"/>
              </a:ext>
            </a:extLst>
          </p:cNvPr>
          <p:cNvGrpSpPr/>
          <p:nvPr/>
        </p:nvGrpSpPr>
        <p:grpSpPr>
          <a:xfrm>
            <a:off x="118481" y="6019060"/>
            <a:ext cx="11984309" cy="838940"/>
            <a:chOff x="118481" y="6019060"/>
            <a:chExt cx="11984309" cy="838940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6BFA8A2C-7897-417E-408B-88C075AE32DF}"/>
                </a:ext>
              </a:extLst>
            </p:cNvPr>
            <p:cNvSpPr txBox="1"/>
            <p:nvPr/>
          </p:nvSpPr>
          <p:spPr>
            <a:xfrm>
              <a:off x="10009149" y="6384530"/>
              <a:ext cx="20936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b="1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 pitchFamily="34" charset="0"/>
                </a:rPr>
                <a:t>F3PNO-DIR-01.01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6FBF8BA-9709-D4DE-CDB7-74C6AA467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50" y="6019060"/>
              <a:ext cx="838940" cy="83894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3FED5338-3B54-00A5-3663-18E5B9CE4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81" y="6067705"/>
              <a:ext cx="739317" cy="739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3662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FA621139-C95E-A8A1-12A9-494DD5FC4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199045" y="1606969"/>
            <a:ext cx="2057459" cy="2582180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F3F37D6D-2842-2484-DB2B-1334DA7F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43" y="146204"/>
            <a:ext cx="8554064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solidFill>
                  <a:srgbClr val="002060"/>
                </a:solidFill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</a:b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3°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0A5244B-9C65-D9A5-477B-C9647FF83857}"/>
              </a:ext>
            </a:extLst>
          </p:cNvPr>
          <p:cNvSpPr/>
          <p:nvPr/>
        </p:nvSpPr>
        <p:spPr>
          <a:xfrm flipH="1">
            <a:off x="4447427" y="156061"/>
            <a:ext cx="82516" cy="825857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27AB1FF6-F0ED-5AE2-D56E-933D668AFF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2913594" y="175913"/>
            <a:ext cx="1422432" cy="846617"/>
          </a:xfrm>
          <a:prstGeom prst="rect">
            <a:avLst/>
          </a:prstGeom>
        </p:spPr>
      </p:pic>
      <p:graphicFrame>
        <p:nvGraphicFramePr>
          <p:cNvPr id="2" name="Tabla 8">
            <a:extLst>
              <a:ext uri="{FF2B5EF4-FFF2-40B4-BE49-F238E27FC236}">
                <a16:creationId xmlns:a16="http://schemas.microsoft.com/office/drawing/2014/main" id="{D80A4726-55A9-ED02-6639-E5B3F0942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733553"/>
              </p:ext>
            </p:extLst>
          </p:nvPr>
        </p:nvGraphicFramePr>
        <p:xfrm>
          <a:off x="2639038" y="1606969"/>
          <a:ext cx="8918473" cy="36573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85592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590863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94201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795296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rgbClr val="002060"/>
                          </a:solidFill>
                        </a:rPr>
                        <a:t>Actividad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00B050"/>
                          </a:solidFill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FFC000"/>
                          </a:solidFill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FF0000"/>
                          </a:solidFill>
                        </a:rPr>
                        <a:t>No cumple</a:t>
                      </a:r>
                      <a:endParaRPr lang="es-MX" sz="1400" b="1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002060"/>
                          </a:solidFill>
                        </a:rPr>
                        <a:t>Observaciones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4874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600" kern="1200" dirty="0">
                          <a:solidFill>
                            <a:srgbClr val="002060"/>
                          </a:solidFill>
                          <a:latin typeface="+mn-lt"/>
                        </a:rPr>
                        <a:t>Revisión de quejas con el área correspondiente.</a:t>
                      </a:r>
                      <a:endParaRPr lang="es-MX" sz="1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solidFill>
                            <a:srgbClr val="002060"/>
                          </a:solidFill>
                          <a:latin typeface="+mn-lt"/>
                        </a:rPr>
                        <a:t>Se levantó el plan de acción de quejas del cliente de</a:t>
                      </a:r>
                      <a:endParaRPr lang="es-MX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4874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600" kern="1200" dirty="0">
                          <a:solidFill>
                            <a:srgbClr val="002060"/>
                          </a:solidFill>
                          <a:latin typeface="+mn-lt"/>
                        </a:rPr>
                        <a:t>Seguimiento de acciones correctivas establecidas por los involucrados.</a:t>
                      </a:r>
                      <a:endParaRPr lang="es-MX" sz="1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solidFill>
                            <a:srgbClr val="002060"/>
                          </a:solidFill>
                          <a:latin typeface="+mn-lt"/>
                        </a:rPr>
                        <a:t>Se envía recordatorio por correo electrónico o acercamiento con responsable.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89791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600" kern="1200" dirty="0">
                          <a:solidFill>
                            <a:srgbClr val="002060"/>
                          </a:solidFill>
                          <a:latin typeface="+mn-lt"/>
                        </a:rPr>
                        <a:t>Impulsar el empoderamiento de cada dueño del proceso y establecer una responsabilidad compartida con las áreas involucradas.</a:t>
                      </a:r>
                      <a:endParaRPr lang="es-MX" sz="1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solidFill>
                            <a:srgbClr val="002060"/>
                          </a:solidFill>
                          <a:latin typeface="+mn-lt"/>
                        </a:rPr>
                        <a:t>Concientización con el personal responsable del proceso, así como su participación en la elaboración de las acciones de mejora.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3800884"/>
                  </a:ext>
                </a:extLst>
              </a:tr>
              <a:tr h="487440">
                <a:tc>
                  <a:txBody>
                    <a:bodyPr/>
                    <a:lstStyle/>
                    <a:p>
                      <a:endParaRPr lang="es-MX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s-MX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8427890"/>
                  </a:ext>
                </a:extLst>
              </a:tr>
            </a:tbl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909458E0-ED1C-3A24-E81E-864FAA2B9603}"/>
              </a:ext>
            </a:extLst>
          </p:cNvPr>
          <p:cNvGrpSpPr/>
          <p:nvPr/>
        </p:nvGrpSpPr>
        <p:grpSpPr>
          <a:xfrm>
            <a:off x="118481" y="6019060"/>
            <a:ext cx="11984309" cy="838940"/>
            <a:chOff x="118481" y="6019060"/>
            <a:chExt cx="11984309" cy="83894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4B558661-C3C1-D681-A8B5-76E5129F8892}"/>
                </a:ext>
              </a:extLst>
            </p:cNvPr>
            <p:cNvSpPr txBox="1"/>
            <p:nvPr/>
          </p:nvSpPr>
          <p:spPr>
            <a:xfrm>
              <a:off x="10009149" y="6384530"/>
              <a:ext cx="20936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b="1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 pitchFamily="34" charset="0"/>
                </a:rPr>
                <a:t>F3PNO-DIR-01.01</a:t>
              </a: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246AC1A-30AA-1D92-8174-FD4A48237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50" y="6019060"/>
              <a:ext cx="838940" cy="83894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FCFFF0B-C510-93B0-8090-0A85D6E9D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81" y="6067705"/>
              <a:ext cx="739317" cy="739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1665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2FF6D82-5CED-D96E-CFFF-C7379C49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3752927"/>
            <a:ext cx="11867535" cy="1269435"/>
          </a:xfrm>
          <a:solidFill>
            <a:schemeClr val="bg1">
              <a:alpha val="54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MX" sz="6600" b="1" dirty="0">
                <a:solidFill>
                  <a:srgbClr val="002060"/>
                </a:solidFill>
                <a:latin typeface="Futura Lt BT" panose="020B0402020204020303" pitchFamily="34" charset="0"/>
              </a:rPr>
              <a:t>COMERCIAL Y OPERACIONES  CENTRO-BAJÍO-NORTE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F1F8608-15FA-8438-3B07-08BBAE34E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65" y="5484427"/>
            <a:ext cx="1368468" cy="12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01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29" y="508513"/>
            <a:ext cx="151909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C00B401-CABC-3F45-AADE-46298C8F1FFD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solidFill>
                  <a:srgbClr val="002060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s-MX" dirty="0"/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41D72E4-14AF-92FB-DAC9-E789ADCC0DF2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CB1FFBAB-524B-A0E8-A884-0E5DCEC60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218298"/>
              </p:ext>
            </p:extLst>
          </p:nvPr>
        </p:nvGraphicFramePr>
        <p:xfrm>
          <a:off x="8777073" y="211627"/>
          <a:ext cx="3254476" cy="102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2795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dirty="0">
                          <a:solidFill>
                            <a:srgbClr val="002060"/>
                          </a:solidFill>
                        </a:rPr>
                        <a:t>Estatus de cumplimiento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Porcentaje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Medidor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119 %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6000">
                          <a:srgbClr val="FF00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rgbClr val="FFFF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rgbClr val="00206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B05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678F5DCB-F7C7-B77E-0184-89B57966B133}"/>
              </a:ext>
            </a:extLst>
          </p:cNvPr>
          <p:cNvSpPr txBox="1"/>
          <p:nvPr/>
        </p:nvSpPr>
        <p:spPr>
          <a:xfrm>
            <a:off x="3348882" y="4863659"/>
            <a:ext cx="8010367" cy="181588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fontAlgn="base">
              <a:buFont typeface="+mj-lt"/>
              <a:buAutoNum type="arabicPeriod"/>
              <a:defRPr b="0" i="0">
                <a:solidFill>
                  <a:srgbClr val="002060"/>
                </a:solidFill>
                <a:effectLst/>
                <a:latin typeface="Lexend Deca"/>
              </a:defRPr>
            </a:lvl1pPr>
          </a:lstStyle>
          <a:p>
            <a:pPr marL="0" indent="0">
              <a:buNone/>
            </a:pPr>
            <a:r>
              <a:rPr lang="es-ES" sz="1400" b="1" dirty="0"/>
              <a:t>1.Control Diario de Casos en Plataforma o Dashboard</a:t>
            </a:r>
          </a:p>
          <a:p>
            <a:pPr marL="0" indent="0">
              <a:buNone/>
            </a:pPr>
            <a:r>
              <a:rPr lang="es-ES" sz="1400" b="1" dirty="0"/>
              <a:t>Objetivo</a:t>
            </a:r>
            <a:r>
              <a:rPr lang="es-ES" sz="1400" dirty="0"/>
              <a:t>: Visualizar avances y prevenir retrasos.</a:t>
            </a:r>
          </a:p>
          <a:p>
            <a:pPr marL="0" indent="0">
              <a:buNone/>
            </a:pPr>
            <a:r>
              <a:rPr lang="es-ES" sz="1400" dirty="0"/>
              <a:t>Usar un tablero de control con estos estados:</a:t>
            </a:r>
          </a:p>
          <a:p>
            <a:pPr lvl="1"/>
            <a:r>
              <a:rPr lang="es-ES" sz="1400" dirty="0">
                <a:solidFill>
                  <a:srgbClr val="002060"/>
                </a:solidFill>
              </a:rPr>
              <a:t>🟢 Evaluación enviada</a:t>
            </a:r>
          </a:p>
          <a:p>
            <a:pPr lvl="1"/>
            <a:r>
              <a:rPr lang="es-ES" sz="1400" dirty="0">
                <a:solidFill>
                  <a:srgbClr val="002060"/>
                </a:solidFill>
              </a:rPr>
              <a:t>🟡 En aplicación</a:t>
            </a:r>
          </a:p>
          <a:p>
            <a:pPr lvl="1"/>
            <a:r>
              <a:rPr lang="es-ES" sz="1400" dirty="0">
                <a:solidFill>
                  <a:srgbClr val="002060"/>
                </a:solidFill>
              </a:rPr>
              <a:t>🟣 Evaluada (falta revisión)</a:t>
            </a:r>
          </a:p>
          <a:p>
            <a:pPr lvl="1"/>
            <a:r>
              <a:rPr lang="es-ES" sz="1400" dirty="0">
                <a:solidFill>
                  <a:srgbClr val="002060"/>
                </a:solidFill>
              </a:rPr>
              <a:t>🔵 Lista para entrega</a:t>
            </a:r>
          </a:p>
          <a:p>
            <a:pPr lvl="1"/>
            <a:r>
              <a:rPr lang="es-ES" sz="1400" dirty="0">
                <a:solidFill>
                  <a:srgbClr val="002060"/>
                </a:solidFill>
              </a:rPr>
              <a:t>🔴 Retrasada / seguimiento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xend Deca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03E6DD-402D-015D-7703-ECDE7DC51606}"/>
              </a:ext>
            </a:extLst>
          </p:cNvPr>
          <p:cNvSpPr txBox="1"/>
          <p:nvPr/>
        </p:nvSpPr>
        <p:spPr>
          <a:xfrm>
            <a:off x="2981024" y="286898"/>
            <a:ext cx="5697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002060"/>
                </a:solidFill>
              </a:rPr>
              <a:t>Cumplir con los tiempos de entrega de los siguientes servicios: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616A056-2143-8C74-6EAD-C217037E12BA}"/>
              </a:ext>
            </a:extLst>
          </p:cNvPr>
          <p:cNvSpPr txBox="1"/>
          <p:nvPr/>
        </p:nvSpPr>
        <p:spPr>
          <a:xfrm>
            <a:off x="3231015" y="1281475"/>
            <a:ext cx="85819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002060"/>
                </a:solidFill>
              </a:rPr>
              <a:t>a) Psicometría, b) Socioeconómicos, tomando como base lo declarado en los respectivos procedimientos vs. órdenes de servicio solicitadas.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2C3D317-AF81-0274-758F-1F2D32AD11CA}"/>
              </a:ext>
            </a:extLst>
          </p:cNvPr>
          <p:cNvSpPr txBox="1"/>
          <p:nvPr/>
        </p:nvSpPr>
        <p:spPr>
          <a:xfrm>
            <a:off x="3267061" y="1791466"/>
            <a:ext cx="4009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002060"/>
                </a:solidFill>
              </a:rPr>
              <a:t>a) Psicometría  (5 días de entrega)</a:t>
            </a:r>
            <a:endParaRPr lang="es-MX" b="1" dirty="0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38E56E3-51D0-B601-9F58-811F9640CE7E}"/>
              </a:ext>
            </a:extLst>
          </p:cNvPr>
          <p:cNvCxnSpPr>
            <a:cxnSpLocks/>
          </p:cNvCxnSpPr>
          <p:nvPr/>
        </p:nvCxnSpPr>
        <p:spPr>
          <a:xfrm>
            <a:off x="2981023" y="1227428"/>
            <a:ext cx="5620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59A9F67-7BDF-EF5B-E126-CE87A6FC6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930342"/>
              </p:ext>
            </p:extLst>
          </p:nvPr>
        </p:nvGraphicFramePr>
        <p:xfrm>
          <a:off x="3650262" y="2160797"/>
          <a:ext cx="7251700" cy="2470785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1033597963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3472315872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40461195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323008437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88789610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78847627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524727008"/>
                    </a:ext>
                  </a:extLst>
                </a:gridCol>
              </a:tblGrid>
              <a:tr h="200025">
                <a:tc gridSpan="7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SERVICIO DE PSICOMETRÍA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2331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2025</a:t>
                      </a:r>
                      <a:endParaRPr lang="es-MX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 DE PSICOMETRÍAS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ENTREGA EN TIEMPO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ENTREGA TARDÍA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DÍAS DE ENTREGA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PROMEDIO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CUMPLIMIENTO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832087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ENERO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28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13.32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5.7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88%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529096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FEBRERO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37917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MARZO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3.75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38707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ABRIL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9.8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8.2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1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61%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096919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MAYO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8.7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39382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JUNIO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41683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JULIO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3.8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4.4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119%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32906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AGOSTO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3.3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5892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SEPTIEMBRE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6.0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854322"/>
                  </a:ext>
                </a:extLst>
              </a:tr>
            </a:tbl>
          </a:graphicData>
        </a:graphic>
      </p:graphicFrame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1E88B20-107F-B19F-F46C-5C9FDD7AE86E}"/>
              </a:ext>
            </a:extLst>
          </p:cNvPr>
          <p:cNvCxnSpPr>
            <a:cxnSpLocks/>
          </p:cNvCxnSpPr>
          <p:nvPr/>
        </p:nvCxnSpPr>
        <p:spPr>
          <a:xfrm>
            <a:off x="3133423" y="1379828"/>
            <a:ext cx="5620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94A9AC84-3CBD-A50E-CDA3-7F9B89A56B74}"/>
              </a:ext>
            </a:extLst>
          </p:cNvPr>
          <p:cNvCxnSpPr>
            <a:cxnSpLocks/>
          </p:cNvCxnSpPr>
          <p:nvPr/>
        </p:nvCxnSpPr>
        <p:spPr>
          <a:xfrm>
            <a:off x="3799007" y="3370204"/>
            <a:ext cx="7102955" cy="7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91ED1E58-2BAA-0CDD-0B50-9FFF5E8060A3}"/>
              </a:ext>
            </a:extLst>
          </p:cNvPr>
          <p:cNvCxnSpPr>
            <a:cxnSpLocks/>
          </p:cNvCxnSpPr>
          <p:nvPr/>
        </p:nvCxnSpPr>
        <p:spPr>
          <a:xfrm>
            <a:off x="3799006" y="3972900"/>
            <a:ext cx="7102955" cy="7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20">
            <a:extLst>
              <a:ext uri="{FF2B5EF4-FFF2-40B4-BE49-F238E27FC236}">
                <a16:creationId xmlns:a16="http://schemas.microsoft.com/office/drawing/2014/main" id="{DD5C2155-7A44-CBAB-43DD-6685D3397651}"/>
              </a:ext>
            </a:extLst>
          </p:cNvPr>
          <p:cNvGrpSpPr/>
          <p:nvPr/>
        </p:nvGrpSpPr>
        <p:grpSpPr>
          <a:xfrm>
            <a:off x="118481" y="6019060"/>
            <a:ext cx="11984309" cy="838940"/>
            <a:chOff x="118481" y="6019060"/>
            <a:chExt cx="11984309" cy="838940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78CD5985-BA78-C907-043C-BF7BF3E8A333}"/>
                </a:ext>
              </a:extLst>
            </p:cNvPr>
            <p:cNvSpPr txBox="1"/>
            <p:nvPr/>
          </p:nvSpPr>
          <p:spPr>
            <a:xfrm>
              <a:off x="10009149" y="6384530"/>
              <a:ext cx="20936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b="1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 pitchFamily="34" charset="0"/>
                </a:rPr>
                <a:t>F3PNO-DIR-01.01</a:t>
              </a:r>
            </a:p>
          </p:txBody>
        </p: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265F847-4322-7965-27D9-BBAE4F0C2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50" y="6019060"/>
              <a:ext cx="838940" cy="838940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B58EEE56-A9C9-BD3B-7E7E-B69BCF646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81" y="6067705"/>
              <a:ext cx="739317" cy="739317"/>
            </a:xfrm>
            <a:prstGeom prst="rect">
              <a:avLst/>
            </a:prstGeom>
          </p:spPr>
        </p:pic>
      </p:grpSp>
      <p:sp>
        <p:nvSpPr>
          <p:cNvPr id="26" name="Elipse 25">
            <a:extLst>
              <a:ext uri="{FF2B5EF4-FFF2-40B4-BE49-F238E27FC236}">
                <a16:creationId xmlns:a16="http://schemas.microsoft.com/office/drawing/2014/main" id="{F2C6431F-0780-2A07-705D-00BD9836A291}"/>
              </a:ext>
            </a:extLst>
          </p:cNvPr>
          <p:cNvSpPr/>
          <p:nvPr/>
        </p:nvSpPr>
        <p:spPr>
          <a:xfrm>
            <a:off x="9869190" y="4061507"/>
            <a:ext cx="892812" cy="48879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4171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29" y="508513"/>
            <a:ext cx="151909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C00B401-CABC-3F45-AADE-46298C8F1FFD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solidFill>
                  <a:srgbClr val="002060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s-MX" dirty="0"/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41D72E4-14AF-92FB-DAC9-E789ADCC0DF2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CB1FFBAB-524B-A0E8-A884-0E5DCEC60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583210"/>
              </p:ext>
            </p:extLst>
          </p:nvPr>
        </p:nvGraphicFramePr>
        <p:xfrm>
          <a:off x="8777073" y="211627"/>
          <a:ext cx="3254476" cy="102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2795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dirty="0">
                          <a:solidFill>
                            <a:srgbClr val="002060"/>
                          </a:solidFill>
                        </a:rPr>
                        <a:t>Estatus de cumplimiento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Porcentaje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Medidor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116.67 %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6000">
                          <a:srgbClr val="FF00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rgbClr val="FFFF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rgbClr val="00206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B05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678F5DCB-F7C7-B77E-0184-89B57966B133}"/>
              </a:ext>
            </a:extLst>
          </p:cNvPr>
          <p:cNvSpPr txBox="1"/>
          <p:nvPr/>
        </p:nvSpPr>
        <p:spPr>
          <a:xfrm>
            <a:off x="3267062" y="4971831"/>
            <a:ext cx="8010367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fontAlgn="base">
              <a:buFont typeface="+mj-lt"/>
              <a:buAutoNum type="arabicPeriod"/>
              <a:defRPr b="0" i="0">
                <a:solidFill>
                  <a:srgbClr val="002060"/>
                </a:solidFill>
                <a:effectLst/>
                <a:latin typeface="Lexend Deca"/>
              </a:defRPr>
            </a:lvl1pPr>
          </a:lstStyle>
          <a:p>
            <a:pPr marL="0" indent="0">
              <a:buNone/>
            </a:pPr>
            <a:r>
              <a:rPr lang="es-ES" sz="1200" b="1" dirty="0"/>
              <a:t>1.Control y Monitoreo Diario por Plataforma o Dashboard</a:t>
            </a:r>
          </a:p>
          <a:p>
            <a:pPr marL="0" indent="0">
              <a:buNone/>
            </a:pPr>
            <a:r>
              <a:rPr lang="es-ES" sz="1200" b="1" dirty="0"/>
              <a:t>Objetivo</a:t>
            </a:r>
            <a:r>
              <a:rPr lang="es-ES" sz="1200" dirty="0"/>
              <a:t>: Detectar desviaciones en tiempo real y actuar de inmediato.</a:t>
            </a:r>
          </a:p>
          <a:p>
            <a:pPr marL="0" indent="0">
              <a:buNone/>
            </a:pPr>
            <a:r>
              <a:rPr lang="es-ES" sz="1200" dirty="0"/>
              <a:t>Implementar un sistema de seguimiento visual con estatus:</a:t>
            </a:r>
          </a:p>
          <a:p>
            <a:pPr lvl="1"/>
            <a:r>
              <a:rPr lang="es-ES" sz="1200" dirty="0">
                <a:solidFill>
                  <a:srgbClr val="002060"/>
                </a:solidFill>
              </a:rPr>
              <a:t>🟢 En tiempo</a:t>
            </a:r>
          </a:p>
          <a:p>
            <a:pPr lvl="1"/>
            <a:r>
              <a:rPr lang="es-ES" sz="1200" dirty="0">
                <a:solidFill>
                  <a:srgbClr val="002060"/>
                </a:solidFill>
              </a:rPr>
              <a:t>🟡 Por vencer</a:t>
            </a:r>
          </a:p>
          <a:p>
            <a:pPr lvl="1"/>
            <a:r>
              <a:rPr lang="es-ES" sz="1200" dirty="0">
                <a:solidFill>
                  <a:srgbClr val="002060"/>
                </a:solidFill>
              </a:rPr>
              <a:t>🔴 Retrasado</a:t>
            </a:r>
          </a:p>
          <a:p>
            <a:pPr marL="0" indent="0">
              <a:buNone/>
            </a:pPr>
            <a:r>
              <a:rPr lang="es-ES" sz="1200" dirty="0"/>
              <a:t>Asignar responsables por zona o cliente.</a:t>
            </a:r>
          </a:p>
          <a:p>
            <a:pPr marL="0" indent="0">
              <a:buNone/>
            </a:pPr>
            <a:r>
              <a:rPr lang="es-ES" sz="1200" dirty="0"/>
              <a:t>Agendar </a:t>
            </a:r>
            <a:r>
              <a:rPr lang="es-ES" sz="1200" b="1" dirty="0"/>
              <a:t>revisiones operativas diarias</a:t>
            </a:r>
            <a:r>
              <a:rPr lang="es-ES" sz="1200" dirty="0"/>
              <a:t> para verificar el estatus de estudios pendientes y programar refuerzos si es necesario.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03E6DD-402D-015D-7703-ECDE7DC51606}"/>
              </a:ext>
            </a:extLst>
          </p:cNvPr>
          <p:cNvSpPr txBox="1"/>
          <p:nvPr/>
        </p:nvSpPr>
        <p:spPr>
          <a:xfrm>
            <a:off x="2981024" y="286898"/>
            <a:ext cx="5697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002060"/>
                </a:solidFill>
              </a:rPr>
              <a:t>Cumplir con los tiempos de entrega de los siguientes servicios: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616A056-2143-8C74-6EAD-C217037E12BA}"/>
              </a:ext>
            </a:extLst>
          </p:cNvPr>
          <p:cNvSpPr txBox="1"/>
          <p:nvPr/>
        </p:nvSpPr>
        <p:spPr>
          <a:xfrm>
            <a:off x="3231015" y="1281475"/>
            <a:ext cx="85819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002060"/>
                </a:solidFill>
              </a:rPr>
              <a:t>a) Psicometría, b) Socioeconómicos, tomando como base lo declarado en los respectivos procedimientos vs. órdenes de servicio solicitadas.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2C3D317-AF81-0274-758F-1F2D32AD11CA}"/>
              </a:ext>
            </a:extLst>
          </p:cNvPr>
          <p:cNvSpPr txBox="1"/>
          <p:nvPr/>
        </p:nvSpPr>
        <p:spPr>
          <a:xfrm>
            <a:off x="3267062" y="1894260"/>
            <a:ext cx="5510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002060"/>
                </a:solidFill>
              </a:rPr>
              <a:t>b) </a:t>
            </a:r>
            <a:r>
              <a:rPr lang="es-ES" b="1" dirty="0">
                <a:solidFill>
                  <a:srgbClr val="002060"/>
                </a:solidFill>
              </a:rPr>
              <a:t>Estudios Socioeconómicos</a:t>
            </a:r>
            <a:r>
              <a:rPr lang="es-ES" sz="1800" b="1" dirty="0">
                <a:solidFill>
                  <a:srgbClr val="002060"/>
                </a:solidFill>
              </a:rPr>
              <a:t>  (5 días de entrega)</a:t>
            </a:r>
            <a:endParaRPr lang="es-MX" b="1" dirty="0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38E56E3-51D0-B601-9F58-811F9640CE7E}"/>
              </a:ext>
            </a:extLst>
          </p:cNvPr>
          <p:cNvCxnSpPr>
            <a:cxnSpLocks/>
          </p:cNvCxnSpPr>
          <p:nvPr/>
        </p:nvCxnSpPr>
        <p:spPr>
          <a:xfrm>
            <a:off x="2981023" y="1227428"/>
            <a:ext cx="5620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B1B0DE4-C104-6F42-50B3-3B4779A8A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752994"/>
              </p:ext>
            </p:extLst>
          </p:nvPr>
        </p:nvGraphicFramePr>
        <p:xfrm>
          <a:off x="3525158" y="2577556"/>
          <a:ext cx="8407400" cy="164592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157293685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123659509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590355168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302248755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29651244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398000413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75719745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3073649618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399741928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158315757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179034284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Primer trimestre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Segundo trimestre 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Tercer trimestre 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0292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Varios (5 días)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AXA (3 Días)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Varios (5 días)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AXA (3 Días)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Varios (5 días)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AXA  (3 Días)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Jurídicos laborales 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2151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 solicitados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344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121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465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311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64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375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84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112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218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30188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Entregados 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314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117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431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277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63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340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78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112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212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39132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Cancelados 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28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31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30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31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860283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Pendientes 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35467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Promedio de días de entrega a partir de la aplicación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3.5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57712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Porcentaje de días de entrega</a:t>
                      </a:r>
                      <a:endParaRPr lang="es-MX" sz="1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100.00%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150.00%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125.00%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83%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150%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117%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100.00%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150.00%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100.00%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116.67%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64906436"/>
                  </a:ext>
                </a:extLst>
              </a:tr>
            </a:tbl>
          </a:graphicData>
        </a:graphic>
      </p:graphicFrame>
      <p:grpSp>
        <p:nvGrpSpPr>
          <p:cNvPr id="14" name="Grupo 13">
            <a:extLst>
              <a:ext uri="{FF2B5EF4-FFF2-40B4-BE49-F238E27FC236}">
                <a16:creationId xmlns:a16="http://schemas.microsoft.com/office/drawing/2014/main" id="{E3EB490C-05AA-EBD8-BEB5-55F9704268AE}"/>
              </a:ext>
            </a:extLst>
          </p:cNvPr>
          <p:cNvGrpSpPr/>
          <p:nvPr/>
        </p:nvGrpSpPr>
        <p:grpSpPr>
          <a:xfrm>
            <a:off x="118481" y="6019060"/>
            <a:ext cx="11984309" cy="838940"/>
            <a:chOff x="118481" y="6019060"/>
            <a:chExt cx="11984309" cy="838940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A0A7C2E5-8AF0-8D5A-CF17-76BE23BBC44C}"/>
                </a:ext>
              </a:extLst>
            </p:cNvPr>
            <p:cNvSpPr txBox="1"/>
            <p:nvPr/>
          </p:nvSpPr>
          <p:spPr>
            <a:xfrm>
              <a:off x="10009149" y="6384530"/>
              <a:ext cx="20936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b="1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 pitchFamily="34" charset="0"/>
                </a:rPr>
                <a:t>F3PNO-DIR-01.01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C58D5892-2895-E3EA-F5D5-B83F74B4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50" y="6019060"/>
              <a:ext cx="838940" cy="838940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7C8C376-EAC7-E1B0-051B-D4E888D54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81" y="6067705"/>
              <a:ext cx="739317" cy="739317"/>
            </a:xfrm>
            <a:prstGeom prst="rect">
              <a:avLst/>
            </a:prstGeom>
          </p:spPr>
        </p:pic>
      </p:grpSp>
      <p:sp>
        <p:nvSpPr>
          <p:cNvPr id="23" name="Elipse 22">
            <a:extLst>
              <a:ext uri="{FF2B5EF4-FFF2-40B4-BE49-F238E27FC236}">
                <a16:creationId xmlns:a16="http://schemas.microsoft.com/office/drawing/2014/main" id="{841ADC6F-2D24-41AB-F849-01578CCE2B8E}"/>
              </a:ext>
            </a:extLst>
          </p:cNvPr>
          <p:cNvSpPr/>
          <p:nvPr/>
        </p:nvSpPr>
        <p:spPr>
          <a:xfrm>
            <a:off x="11330008" y="4017973"/>
            <a:ext cx="754120" cy="22888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4872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FA621139-C95E-A8A1-12A9-494DD5FC4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361277" y="2259830"/>
            <a:ext cx="2057459" cy="2582180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F3F37D6D-2842-2484-DB2B-1334DA7F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43" y="146204"/>
            <a:ext cx="8554064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solidFill>
                  <a:srgbClr val="002060"/>
                </a:solidFill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</a:b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3°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0A5244B-9C65-D9A5-477B-C9647FF83857}"/>
              </a:ext>
            </a:extLst>
          </p:cNvPr>
          <p:cNvSpPr/>
          <p:nvPr/>
        </p:nvSpPr>
        <p:spPr>
          <a:xfrm flipH="1">
            <a:off x="4447427" y="156061"/>
            <a:ext cx="82516" cy="825857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27AB1FF6-F0ED-5AE2-D56E-933D668AFF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2913594" y="175913"/>
            <a:ext cx="1422432" cy="846617"/>
          </a:xfrm>
          <a:prstGeom prst="rect">
            <a:avLst/>
          </a:prstGeom>
        </p:spPr>
      </p:pic>
      <p:graphicFrame>
        <p:nvGraphicFramePr>
          <p:cNvPr id="2" name="Tabla 8">
            <a:extLst>
              <a:ext uri="{FF2B5EF4-FFF2-40B4-BE49-F238E27FC236}">
                <a16:creationId xmlns:a16="http://schemas.microsoft.com/office/drawing/2014/main" id="{D49CE802-88A3-692A-F0EA-61D3C6AB3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335443"/>
              </p:ext>
            </p:extLst>
          </p:nvPr>
        </p:nvGraphicFramePr>
        <p:xfrm>
          <a:off x="2495550" y="1203960"/>
          <a:ext cx="8879757" cy="44805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70895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583956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924906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892769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rgbClr val="002060"/>
                          </a:solidFill>
                        </a:rPr>
                        <a:t>Actividad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00B050"/>
                          </a:solidFill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FFC000"/>
                          </a:solidFill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FF0000"/>
                          </a:solidFill>
                        </a:rPr>
                        <a:t>No cumple</a:t>
                      </a:r>
                      <a:endParaRPr lang="es-MX" sz="1400" b="1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002060"/>
                          </a:solidFill>
                        </a:rPr>
                        <a:t>Observaciones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s-ES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Desarrollo de investigadores internos.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solidFill>
                            <a:srgbClr val="002060"/>
                          </a:solidFill>
                          <a:latin typeface="+mn-lt"/>
                        </a:rPr>
                        <a:t>Se capacitó al equipo de ESES para desarrollo de aplicación de estudios en campo.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s-ES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Desarrollo de cartera de investigadores foráneos.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MX" sz="1400" b="1" kern="120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solidFill>
                            <a:srgbClr val="002060"/>
                          </a:solidFill>
                          <a:latin typeface="+mn-lt"/>
                        </a:rPr>
                        <a:t>No se ha logrado contar con una cartera de investigadores foráneos en las zonas del Estado de Hidalgo y zona Metropolitana Estado de México.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Sistematización de formatos.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solidFill>
                            <a:srgbClr val="002060"/>
                          </a:solidFill>
                          <a:latin typeface="+mn-lt"/>
                        </a:rPr>
                        <a:t>Se automatizó formato en plataforma </a:t>
                      </a:r>
                      <a:r>
                        <a:rPr lang="es-MX" sz="1600" b="1" dirty="0">
                          <a:solidFill>
                            <a:srgbClr val="002060"/>
                          </a:solidFill>
                          <a:latin typeface="+mn-lt"/>
                        </a:rPr>
                        <a:t>FORMS</a:t>
                      </a:r>
                      <a:r>
                        <a:rPr lang="es-MX" sz="1600" dirty="0">
                          <a:solidFill>
                            <a:srgbClr val="002060"/>
                          </a:solidFill>
                          <a:latin typeface="+mn-lt"/>
                        </a:rPr>
                        <a:t> para optimizar tiempos de base de datos de candidatos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380088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Desarrollo  y capacitación del área de operaciones en psicometría.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solidFill>
                            <a:srgbClr val="002060"/>
                          </a:solidFill>
                          <a:latin typeface="+mn-lt"/>
                        </a:rPr>
                        <a:t>Se capacitó a los consultores en la aplicación, calificación e interpretación en baterías psicométricas, se integro al equipo de RH para soporte interno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4110686"/>
                  </a:ext>
                </a:extLst>
              </a:tr>
            </a:tbl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9DBD8A84-22D6-DDBB-AB08-EC784C7032B5}"/>
              </a:ext>
            </a:extLst>
          </p:cNvPr>
          <p:cNvGrpSpPr/>
          <p:nvPr/>
        </p:nvGrpSpPr>
        <p:grpSpPr>
          <a:xfrm>
            <a:off x="118481" y="6019060"/>
            <a:ext cx="11984309" cy="838940"/>
            <a:chOff x="118481" y="6019060"/>
            <a:chExt cx="11984309" cy="83894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63FBB03F-6956-4F64-C89C-D9F2FCF57A06}"/>
                </a:ext>
              </a:extLst>
            </p:cNvPr>
            <p:cNvSpPr txBox="1"/>
            <p:nvPr/>
          </p:nvSpPr>
          <p:spPr>
            <a:xfrm>
              <a:off x="10009149" y="6384530"/>
              <a:ext cx="20936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b="1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 pitchFamily="34" charset="0"/>
                </a:rPr>
                <a:t>F3PNO-DIR-01.01</a:t>
              </a: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DB2AFAF-EE17-881A-24B6-E5E4356A5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50" y="6019060"/>
              <a:ext cx="838940" cy="83894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542273A-06C7-B37C-E51A-CD23970C2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81" y="6067705"/>
              <a:ext cx="739317" cy="739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0010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29" y="508513"/>
            <a:ext cx="151909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C00B401-CABC-3F45-AADE-46298C8F1FFD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solidFill>
                  <a:srgbClr val="002060"/>
                </a:solidFill>
                <a:latin typeface="Futura Lt BT" panose="020B04020202040203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41D72E4-14AF-92FB-DAC9-E789ADCC0DF2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CB1FFBAB-524B-A0E8-A884-0E5DCEC60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48930"/>
              </p:ext>
            </p:extLst>
          </p:nvPr>
        </p:nvGraphicFramePr>
        <p:xfrm>
          <a:off x="8777073" y="211627"/>
          <a:ext cx="3254476" cy="102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2795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dirty="0">
                          <a:solidFill>
                            <a:srgbClr val="002060"/>
                          </a:solidFill>
                        </a:rPr>
                        <a:t>Estatus de cumplimiento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Porcentaje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Medidor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133 %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6000">
                          <a:srgbClr val="FF00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rgbClr val="FFFF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rgbClr val="00206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B05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38E56E3-51D0-B601-9F58-811F9640CE7E}"/>
              </a:ext>
            </a:extLst>
          </p:cNvPr>
          <p:cNvCxnSpPr>
            <a:cxnSpLocks/>
          </p:cNvCxnSpPr>
          <p:nvPr/>
        </p:nvCxnSpPr>
        <p:spPr>
          <a:xfrm>
            <a:off x="3139024" y="1464434"/>
            <a:ext cx="7887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C5235E80-02BA-A126-DBD4-8E6B440E356A}"/>
              </a:ext>
            </a:extLst>
          </p:cNvPr>
          <p:cNvSpPr txBox="1"/>
          <p:nvPr/>
        </p:nvSpPr>
        <p:spPr>
          <a:xfrm>
            <a:off x="2848897" y="231101"/>
            <a:ext cx="5810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Disminuir en un 50% las garantías de reposición vs. número de ingresos determinados en las órdenes de servicio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112EB97-0BC2-D1C6-F4CD-31AF54F9DF22}"/>
              </a:ext>
            </a:extLst>
          </p:cNvPr>
          <p:cNvSpPr txBox="1"/>
          <p:nvPr/>
        </p:nvSpPr>
        <p:spPr>
          <a:xfrm>
            <a:off x="3348882" y="4179876"/>
            <a:ext cx="8010367" cy="181588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fontAlgn="base">
              <a:buFont typeface="+mj-lt"/>
              <a:buAutoNum type="arabicPeriod"/>
              <a:defRPr b="0" i="0">
                <a:solidFill>
                  <a:srgbClr val="002060"/>
                </a:solidFill>
                <a:effectLst/>
                <a:latin typeface="Lexend Deca"/>
              </a:defRPr>
            </a:lvl1pPr>
          </a:lstStyle>
          <a:p>
            <a:pPr marL="0" indent="0">
              <a:buNone/>
            </a:pPr>
            <a:r>
              <a:rPr lang="es-ES" sz="1400" b="1" dirty="0"/>
              <a:t>1. Mejora del Proceso de Reclutamiento y Evaluación Inicial</a:t>
            </a:r>
          </a:p>
          <a:p>
            <a:pPr marL="0" indent="0">
              <a:buNone/>
            </a:pPr>
            <a:r>
              <a:rPr lang="es-ES" sz="1400" b="1" dirty="0"/>
              <a:t>Objetivo</a:t>
            </a:r>
            <a:r>
              <a:rPr lang="es-ES" sz="1400" dirty="0"/>
              <a:t>: Aumentar la precisión en la selección y asegurar compatibilidad real desde el inicio.</a:t>
            </a:r>
          </a:p>
          <a:p>
            <a:pPr marL="0" indent="0">
              <a:buNone/>
            </a:pPr>
            <a:r>
              <a:rPr lang="es-ES" sz="1400" dirty="0"/>
              <a:t>Fortalece el </a:t>
            </a:r>
            <a:r>
              <a:rPr lang="es-ES" sz="1400" b="1" dirty="0"/>
              <a:t>levantamiento de perfil con el cliente</a:t>
            </a:r>
            <a:r>
              <a:rPr lang="es-ES" sz="1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2060"/>
                </a:solidFill>
              </a:rPr>
              <a:t>Define competencias clave, entorno real de trabajo, estilo de liderazgo del jefe directo.</a:t>
            </a:r>
          </a:p>
          <a:p>
            <a:pPr marL="0" indent="0">
              <a:buNone/>
            </a:pPr>
            <a:r>
              <a:rPr lang="es-ES" sz="1400" dirty="0"/>
              <a:t>Asegúrate de que todos los candidatos pasen por: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2060"/>
                </a:solidFill>
              </a:rPr>
              <a:t>Filtro psicométrico útil y confiable</a:t>
            </a:r>
            <a:endParaRPr lang="es-ES" sz="1400" dirty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2060"/>
                </a:solidFill>
              </a:rPr>
              <a:t>Filtro actitudinal y motivacional</a:t>
            </a:r>
            <a:r>
              <a:rPr lang="es-ES" sz="1400" dirty="0">
                <a:solidFill>
                  <a:srgbClr val="002060"/>
                </a:solidFill>
              </a:rPr>
              <a:t> (¿por qué quiere el puesto?, ¿qué lo retiene?)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2060"/>
                </a:solidFill>
              </a:rPr>
              <a:t>Simulación o caso práctico</a:t>
            </a:r>
            <a:r>
              <a:rPr lang="es-ES" sz="1400" dirty="0">
                <a:solidFill>
                  <a:srgbClr val="002060"/>
                </a:solidFill>
              </a:rPr>
              <a:t> si es aplicable.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B984EC9-4DAE-089D-4028-7CA2118CE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17927"/>
              </p:ext>
            </p:extLst>
          </p:nvPr>
        </p:nvGraphicFramePr>
        <p:xfrm>
          <a:off x="3533653" y="1954534"/>
          <a:ext cx="5486400" cy="179070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308100">
                  <a:extLst>
                    <a:ext uri="{9D8B030D-6E8A-4147-A177-3AD203B41FA5}">
                      <a16:colId xmlns:a16="http://schemas.microsoft.com/office/drawing/2014/main" val="269407059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516559534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1024033937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1469038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162740406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EMPRESA</a:t>
                      </a:r>
                      <a:endParaRPr lang="es-MX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NÚM. DE VACANTES</a:t>
                      </a:r>
                      <a:endParaRPr lang="es-MX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NÚM. DE REPOSICIONES</a:t>
                      </a:r>
                      <a:endParaRPr lang="es-MX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% ALCANZADO</a:t>
                      </a:r>
                      <a:endParaRPr lang="es-MX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PUESTO</a:t>
                      </a:r>
                      <a:endParaRPr lang="es-MX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87896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Televisa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50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24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96.00 %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Ayudante General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164039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S</a:t>
                      </a:r>
                      <a:r>
                        <a:rPr lang="es-MX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tellantis Santa Fe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33.33 %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Enfermera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46017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76435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Seg Automotive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67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68.66 %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Aux de almacén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510194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MC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64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68.75 %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Operadores de producción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14188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Promedio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r>
                        <a:rPr lang="es-MX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33 %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422986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33229504-BC25-2A71-F405-E25FBC5D6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421777"/>
              </p:ext>
            </p:extLst>
          </p:nvPr>
        </p:nvGraphicFramePr>
        <p:xfrm>
          <a:off x="9271986" y="1954534"/>
          <a:ext cx="2727188" cy="1208545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653837">
                  <a:extLst>
                    <a:ext uri="{9D8B030D-6E8A-4147-A177-3AD203B41FA5}">
                      <a16:colId xmlns:a16="http://schemas.microsoft.com/office/drawing/2014/main" val="651045033"/>
                    </a:ext>
                  </a:extLst>
                </a:gridCol>
                <a:gridCol w="1073351">
                  <a:extLst>
                    <a:ext uri="{9D8B030D-6E8A-4147-A177-3AD203B41FA5}">
                      <a16:colId xmlns:a16="http://schemas.microsoft.com/office/drawing/2014/main" val="2598060431"/>
                    </a:ext>
                  </a:extLst>
                </a:gridCol>
              </a:tblGrid>
              <a:tr h="39784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TRIMESTRE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CUMPLIMIENTO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7669545"/>
                  </a:ext>
                </a:extLst>
              </a:tr>
              <a:tr h="22519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1er Trimestre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31.7%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1694135"/>
                  </a:ext>
                </a:extLst>
              </a:tr>
              <a:tr h="23270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2do Trimestre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28.9%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41598137"/>
                  </a:ext>
                </a:extLst>
              </a:tr>
              <a:tr h="35280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3er Trimestre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133%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5441018"/>
                  </a:ext>
                </a:extLst>
              </a:tr>
            </a:tbl>
          </a:graphicData>
        </a:graphic>
      </p:graphicFrame>
      <p:grpSp>
        <p:nvGrpSpPr>
          <p:cNvPr id="17" name="Grupo 16">
            <a:extLst>
              <a:ext uri="{FF2B5EF4-FFF2-40B4-BE49-F238E27FC236}">
                <a16:creationId xmlns:a16="http://schemas.microsoft.com/office/drawing/2014/main" id="{FA815EC3-F4CC-3F1B-1E51-AC4FA80614B3}"/>
              </a:ext>
            </a:extLst>
          </p:cNvPr>
          <p:cNvGrpSpPr/>
          <p:nvPr/>
        </p:nvGrpSpPr>
        <p:grpSpPr>
          <a:xfrm>
            <a:off x="118481" y="6019060"/>
            <a:ext cx="11984309" cy="838940"/>
            <a:chOff x="118481" y="6019060"/>
            <a:chExt cx="11984309" cy="838940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5F2C7EAE-A98B-7D1E-47E8-DE1BAB635A7F}"/>
                </a:ext>
              </a:extLst>
            </p:cNvPr>
            <p:cNvSpPr txBox="1"/>
            <p:nvPr/>
          </p:nvSpPr>
          <p:spPr>
            <a:xfrm>
              <a:off x="10009149" y="6384530"/>
              <a:ext cx="20936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b="1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 pitchFamily="34" charset="0"/>
                </a:rPr>
                <a:t>F3PNO-DIR-01.01</a:t>
              </a:r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F219E749-ABD3-4E2F-4330-59F4639EF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50" y="6019060"/>
              <a:ext cx="838940" cy="838940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1F0F1855-AF02-7FBE-FA6E-AF13FA70C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81" y="6067705"/>
              <a:ext cx="739317" cy="739317"/>
            </a:xfrm>
            <a:prstGeom prst="rect">
              <a:avLst/>
            </a:prstGeom>
          </p:spPr>
        </p:pic>
      </p:grpSp>
      <p:sp>
        <p:nvSpPr>
          <p:cNvPr id="21" name="Elipse 20">
            <a:extLst>
              <a:ext uri="{FF2B5EF4-FFF2-40B4-BE49-F238E27FC236}">
                <a16:creationId xmlns:a16="http://schemas.microsoft.com/office/drawing/2014/main" id="{1DDE2FBC-1749-304D-17EB-3F7F4C7C01F8}"/>
              </a:ext>
            </a:extLst>
          </p:cNvPr>
          <p:cNvSpPr/>
          <p:nvPr/>
        </p:nvSpPr>
        <p:spPr>
          <a:xfrm>
            <a:off x="10920554" y="2800975"/>
            <a:ext cx="921133" cy="36210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5877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FA621139-C95E-A8A1-12A9-494DD5FC4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361277" y="2259830"/>
            <a:ext cx="2057459" cy="2582180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F3F37D6D-2842-2484-DB2B-1334DA7F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43" y="146204"/>
            <a:ext cx="8554064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solidFill>
                  <a:srgbClr val="002060"/>
                </a:solidFill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</a:b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2°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0A5244B-9C65-D9A5-477B-C9647FF83857}"/>
              </a:ext>
            </a:extLst>
          </p:cNvPr>
          <p:cNvSpPr/>
          <p:nvPr/>
        </p:nvSpPr>
        <p:spPr>
          <a:xfrm flipH="1">
            <a:off x="4447427" y="156061"/>
            <a:ext cx="82516" cy="825857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27AB1FF6-F0ED-5AE2-D56E-933D668AFF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2913594" y="175913"/>
            <a:ext cx="1422432" cy="846617"/>
          </a:xfrm>
          <a:prstGeom prst="rect">
            <a:avLst/>
          </a:prstGeom>
        </p:spPr>
      </p:pic>
      <p:graphicFrame>
        <p:nvGraphicFramePr>
          <p:cNvPr id="2" name="Tabla 8">
            <a:extLst>
              <a:ext uri="{FF2B5EF4-FFF2-40B4-BE49-F238E27FC236}">
                <a16:creationId xmlns:a16="http://schemas.microsoft.com/office/drawing/2014/main" id="{5536290C-6C14-F335-10DA-6822B369C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768743"/>
              </p:ext>
            </p:extLst>
          </p:nvPr>
        </p:nvGraphicFramePr>
        <p:xfrm>
          <a:off x="2913593" y="1987590"/>
          <a:ext cx="8461712" cy="328520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212199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509386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740127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130809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rgbClr val="002060"/>
                          </a:solidFill>
                        </a:rPr>
                        <a:t>Actividad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00B050"/>
                          </a:solidFill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FFC000"/>
                          </a:solidFill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FF0000"/>
                          </a:solidFill>
                        </a:rPr>
                        <a:t>No cumple</a:t>
                      </a:r>
                      <a:endParaRPr lang="es-MX" sz="1400" b="1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002060"/>
                          </a:solidFill>
                        </a:rPr>
                        <a:t>Observaciones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69307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Desarrollo de perfil ideal aplicando el 80/20.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400" b="1" kern="1200" noProof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solidFill>
                            <a:srgbClr val="002060"/>
                          </a:solidFill>
                          <a:latin typeface="+mn-lt"/>
                        </a:rPr>
                        <a:t>Garantiza la estabilidad del personal y evita la deserción.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6383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Aplicación de entrevista técnica, con base a perfil y actividades de planta.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400" b="1" kern="1200" noProof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solidFill>
                            <a:srgbClr val="002060"/>
                          </a:solidFill>
                          <a:latin typeface="+mn-lt"/>
                        </a:rPr>
                        <a:t>Eficienta el proceso de ingreso de los candidatos calificados.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3800884"/>
                  </a:ext>
                </a:extLst>
              </a:tr>
              <a:tr h="6383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Recorrido en planta y conocimiento de las actividades del puesto.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400" b="1" kern="1200" noProof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solidFill>
                            <a:srgbClr val="002060"/>
                          </a:solidFill>
                          <a:latin typeface="+mn-lt"/>
                        </a:rPr>
                        <a:t>Garantiza el conocimiento de las actividades a desarrollar y beneficia la toma de decisiones con los candidatos.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0482342"/>
                  </a:ext>
                </a:extLst>
              </a:tr>
            </a:tbl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A4BBB864-DE51-86F7-4C28-5A142B3DC5DE}"/>
              </a:ext>
            </a:extLst>
          </p:cNvPr>
          <p:cNvGrpSpPr/>
          <p:nvPr/>
        </p:nvGrpSpPr>
        <p:grpSpPr>
          <a:xfrm>
            <a:off x="118481" y="6019060"/>
            <a:ext cx="11984309" cy="838940"/>
            <a:chOff x="118481" y="6019060"/>
            <a:chExt cx="11984309" cy="83894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724188D-02AE-6508-6D51-49982A1FB5BC}"/>
                </a:ext>
              </a:extLst>
            </p:cNvPr>
            <p:cNvSpPr txBox="1"/>
            <p:nvPr/>
          </p:nvSpPr>
          <p:spPr>
            <a:xfrm>
              <a:off x="10009149" y="6384530"/>
              <a:ext cx="20936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b="1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 pitchFamily="34" charset="0"/>
                </a:rPr>
                <a:t>F3PNO-DIR-01.01</a:t>
              </a: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8E8DCD3-34B9-2136-D267-1C1124161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50" y="6019060"/>
              <a:ext cx="838940" cy="83894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9B49606-4706-33DD-EA04-9718B2468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81" y="6067705"/>
              <a:ext cx="739317" cy="739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3627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2FF6D82-5CED-D96E-CFFF-C7379C49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4282"/>
            <a:ext cx="12192000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MX" sz="6600" b="1" dirty="0">
                <a:solidFill>
                  <a:schemeClr val="accent2">
                    <a:lumMod val="75000"/>
                  </a:schemeClr>
                </a:solidFill>
                <a:latin typeface="Futura Lt BT" panose="020B0402020204020303" pitchFamily="34" charset="0"/>
              </a:rPr>
              <a:t>FINANZAS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F1F8608-15FA-8438-3B07-08BBAE34E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65" y="5484427"/>
            <a:ext cx="1368468" cy="126943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A3B14FC-50CA-160A-EF56-0C3FB90E438E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90A6110-D5A3-59A5-2D1B-D5BD9710F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6019060"/>
            <a:ext cx="838940" cy="83894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BB9F148-64D4-F4C9-1EF4-3EC0B9340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22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52A608-42E4-F374-E1E1-013C8FA4599D}"/>
              </a:ext>
            </a:extLst>
          </p:cNvPr>
          <p:cNvSpPr txBox="1"/>
          <p:nvPr/>
        </p:nvSpPr>
        <p:spPr>
          <a:xfrm>
            <a:off x="2974530" y="235439"/>
            <a:ext cx="511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Lograr la facturación del 100% de las nóminas pagadas de servicios especializados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2974530" y="1210379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BB0C93F-F87C-22AA-9AD9-8EEA2BB8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136791"/>
              </p:ext>
            </p:extLst>
          </p:nvPr>
        </p:nvGraphicFramePr>
        <p:xfrm>
          <a:off x="8212164" y="188012"/>
          <a:ext cx="3807403" cy="102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959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245648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45272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87236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73288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X</a:t>
                      </a:r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1816E9A-045C-D576-ED80-37CAD68117C7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A8FC56-364A-4EB6-BD19-299417822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6019060"/>
            <a:ext cx="838940" cy="8389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914B3F-723E-5160-5CF8-A55C239DC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90439B-604B-8B58-DD5A-12FE86CE6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028" y="1620108"/>
            <a:ext cx="8745359" cy="40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64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4C6B7-4EE1-F893-B53B-17F3C84E5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E011FF2E-A912-14B0-E894-DF54CA0581F8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0D6702D-FB63-BD99-8D94-E2DEE293D6C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4B25F24-437B-CF02-6D98-79B7BB6578DD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1A797D0-05C7-9A71-E6B8-5FDC2CB428C2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CF1690C-E1A4-A34F-6131-CFD281CB8F96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92D8957B-F9BD-665F-43FC-8BD2CEEDC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537289-F2F6-C036-071B-9BAAD5075852}"/>
              </a:ext>
            </a:extLst>
          </p:cNvPr>
          <p:cNvSpPr txBox="1"/>
          <p:nvPr/>
        </p:nvSpPr>
        <p:spPr>
          <a:xfrm>
            <a:off x="2974530" y="235439"/>
            <a:ext cx="511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Lograr la facturación del 100% de las nóminas pagadas de servicios especializados</a:t>
            </a:r>
          </a:p>
        </p:txBody>
      </p: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C827266-A7A5-A968-ED9D-6BD5E8927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45194"/>
              </p:ext>
            </p:extLst>
          </p:nvPr>
        </p:nvGraphicFramePr>
        <p:xfrm>
          <a:off x="8212164" y="188012"/>
          <a:ext cx="3807403" cy="102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959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245648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45272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87236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73288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X</a:t>
                      </a:r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A018EE64-7B40-577D-5521-285BA56A5399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37CA26-6EFA-BB0A-3CAF-4B4ED3097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6019060"/>
            <a:ext cx="838940" cy="8389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5F4F0F8-DA76-C9A1-2D3A-BD747BF58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059BC9E-6F3F-E13F-22A2-1D0BE5711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312" y="1680090"/>
            <a:ext cx="7952374" cy="34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58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96275-65FD-4175-7275-DEF5840AD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52AFF0FD-A80A-EF76-553E-F9A11A199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63623AA-3635-DB3A-4298-8DF827131AF9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A434E7-DD7F-684C-5053-C6D91904B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6019060"/>
            <a:ext cx="838940" cy="8389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F16417-E9A1-D347-F6A3-B00F38844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290BDE9-4AF8-7A0E-44E8-B73647B95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76" y="402336"/>
            <a:ext cx="11590627" cy="512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57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15E42-2B76-83E5-0119-E4D9AA89C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81CF8BB0-12B1-F1AD-BE58-838495B4C584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ADCC18A-7BA8-E7FB-01FF-F15CC14127B9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48DCB37-D920-F628-97AA-B8DC1058536B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9613B3E5-D149-1014-8DE7-A9AF84982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F22BBC3-F145-42EE-40DF-B851803C7EA2}"/>
              </a:ext>
            </a:extLst>
          </p:cNvPr>
          <p:cNvSpPr txBox="1"/>
          <p:nvPr/>
        </p:nvSpPr>
        <p:spPr>
          <a:xfrm>
            <a:off x="2974530" y="235439"/>
            <a:ext cx="511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Futura Lt BT" panose="020B0402020204020303" pitchFamily="34" charset="0"/>
              </a:rPr>
              <a:t>Lograr la facturación del 100% de las nóminas pagadas de servicios especializados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0BBA2AF-D416-0077-1E7D-03D2D7B16D93}"/>
              </a:ext>
            </a:extLst>
          </p:cNvPr>
          <p:cNvCxnSpPr/>
          <p:nvPr/>
        </p:nvCxnSpPr>
        <p:spPr>
          <a:xfrm>
            <a:off x="2974530" y="1210379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17E60A10-6E21-3D45-98B7-DE3822133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878926"/>
              </p:ext>
            </p:extLst>
          </p:nvPr>
        </p:nvGraphicFramePr>
        <p:xfrm>
          <a:off x="8212164" y="188012"/>
          <a:ext cx="3807403" cy="102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959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245648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45272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87236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73288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Futura Lt BT" panose="020B0402020204020303" pitchFamily="34" charset="0"/>
                        </a:rPr>
                        <a:t>1</a:t>
                      </a:r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X</a:t>
                      </a:r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A5E21992-8A9B-6E28-B2F2-8D9F4AB25499}"/>
              </a:ext>
            </a:extLst>
          </p:cNvPr>
          <p:cNvSpPr txBox="1"/>
          <p:nvPr/>
        </p:nvSpPr>
        <p:spPr>
          <a:xfrm>
            <a:off x="10009149" y="6384530"/>
            <a:ext cx="2093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Futura Lt BT" panose="020B0402020204020303" pitchFamily="34" charset="0"/>
              </a:rPr>
              <a:t>F3PNO-DIR-01.01</a:t>
            </a:r>
          </a:p>
          <a:p>
            <a:pPr algn="ctr"/>
            <a:endParaRPr lang="es-MX" sz="1800" b="1" dirty="0">
              <a:solidFill>
                <a:schemeClr val="bg1">
                  <a:lumMod val="95000"/>
                </a:schemeClr>
              </a:solidFill>
              <a:latin typeface="Futura Lt BT" panose="020B04020202040203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E3305F9-B898-7EF9-E2AD-823A09D2EF61}"/>
              </a:ext>
            </a:extLst>
          </p:cNvPr>
          <p:cNvSpPr txBox="1"/>
          <p:nvPr/>
        </p:nvSpPr>
        <p:spPr>
          <a:xfrm>
            <a:off x="3374736" y="2164206"/>
            <a:ext cx="811663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600" dirty="0">
                <a:latin typeface="Futura Lt BT" panose="020B0402020204020303" pitchFamily="34" charset="0"/>
              </a:rPr>
              <a:t>Establecer fechas limites para facturar cada periodo de nómina.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1600" dirty="0">
                <a:latin typeface="Futura Lt BT" panose="020B0402020204020303" pitchFamily="34" charset="0"/>
              </a:rPr>
              <a:t>Asegurar que la versión final de la nómina pagada sea la base para facturación, evitando duplicidades o errores por modificaciones posteriores.</a:t>
            </a:r>
            <a:endParaRPr lang="es-ES" sz="1600" dirty="0">
              <a:latin typeface="Futura Lt BT" panose="020B04020202040203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1600" dirty="0">
                <a:latin typeface="Futura Lt BT" panose="020B0402020204020303" pitchFamily="34" charset="0"/>
              </a:rPr>
              <a:t>Designar un encargado específico de verificar que se facture cada servicio especializado relacionado con su cliente.</a:t>
            </a:r>
            <a:endParaRPr lang="es-ES" sz="1600" dirty="0">
              <a:latin typeface="Futura Lt BT" panose="020B04020202040203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1600" dirty="0">
                <a:latin typeface="Futura Lt BT" panose="020B0402020204020303" pitchFamily="34" charset="0"/>
              </a:rPr>
              <a:t>Asegurarse de que los CFDI cumplan con requisitos del SAT y del REPSE, para evitar rechazos o sanciones.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1600" dirty="0">
                <a:latin typeface="Futura Lt BT" panose="020B0402020204020303" pitchFamily="34" charset="0"/>
              </a:rPr>
              <a:t>Envío de previos para el Vo.Bo. Del cliente, con anticipación.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1600" dirty="0">
                <a:latin typeface="Futura Lt BT" panose="020B0402020204020303"/>
              </a:rPr>
              <a:t>Configura alertas para facturar automáticamente al registrar el pago de nómina.</a:t>
            </a:r>
            <a:endParaRPr lang="es-MX" sz="1600" b="1" dirty="0">
              <a:latin typeface="Futura Lt BT" panose="020B0402020204020303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600" b="1" dirty="0">
                <a:latin typeface="Futura Lt BT" panose="020B0402020204020303"/>
              </a:rPr>
              <a:t>Asegurar que cada póliza de nómina tenga su póliza espejo de ingreso.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600" b="1" dirty="0">
                <a:latin typeface="Futura Lt BT" panose="020B0402020204020303"/>
              </a:rPr>
              <a:t>Reuniones periódicas con clientes específicos “ANTOLIN” para liberar órdenes de compra del periodo vigente.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DE0D36-F7B1-4811-F886-23056B76C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6019060"/>
            <a:ext cx="838940" cy="8389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64C4F6D-2124-9DD9-7F16-24934CD6E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17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29" y="508513"/>
            <a:ext cx="151909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C00B401-CABC-3F45-AADE-46298C8F1FFD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solidFill>
                  <a:srgbClr val="002060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s-MX" dirty="0"/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41D72E4-14AF-92FB-DAC9-E789ADCC0DF2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>
            <a:cxnSpLocks/>
          </p:cNvCxnSpPr>
          <p:nvPr/>
        </p:nvCxnSpPr>
        <p:spPr>
          <a:xfrm>
            <a:off x="3099007" y="929149"/>
            <a:ext cx="5440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D7F4F5A8-69A9-B4B4-D0E3-8D6500F7FF9F}"/>
              </a:ext>
            </a:extLst>
          </p:cNvPr>
          <p:cNvSpPr txBox="1"/>
          <p:nvPr/>
        </p:nvSpPr>
        <p:spPr>
          <a:xfrm>
            <a:off x="2981024" y="142136"/>
            <a:ext cx="5697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002060"/>
                </a:solidFill>
              </a:rPr>
              <a:t>Incrementar la facturación en el servicio de atracción de talento en un 52 % vs 2024</a:t>
            </a:r>
          </a:p>
        </p:txBody>
      </p:sp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CB1FFBAB-524B-A0E8-A884-0E5DCEC60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930647"/>
              </p:ext>
            </p:extLst>
          </p:nvPr>
        </p:nvGraphicFramePr>
        <p:xfrm>
          <a:off x="8777073" y="211627"/>
          <a:ext cx="3254476" cy="102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2795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dirty="0">
                          <a:solidFill>
                            <a:srgbClr val="002060"/>
                          </a:solidFill>
                        </a:rPr>
                        <a:t>Estatus de cumplimiento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Porcentaje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Medidor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102 %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6000">
                          <a:srgbClr val="FF00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rgbClr val="FFFF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rgbClr val="00206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B05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B55551E7-2A81-D8ED-5547-388BEDED6798}"/>
              </a:ext>
            </a:extLst>
          </p:cNvPr>
          <p:cNvSpPr txBox="1"/>
          <p:nvPr/>
        </p:nvSpPr>
        <p:spPr>
          <a:xfrm>
            <a:off x="3164952" y="4775883"/>
            <a:ext cx="8010367" cy="17851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2700000" scaled="1"/>
            <a:tileRect/>
          </a:gradFill>
          <a:ln w="95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fontAlgn="base"/>
            <a:r>
              <a:rPr lang="es-ES" sz="1100" b="1" dirty="0">
                <a:solidFill>
                  <a:srgbClr val="002060"/>
                </a:solidFill>
              </a:rPr>
              <a:t>1. Especialización y Segmentación del Mercado</a:t>
            </a:r>
          </a:p>
          <a:p>
            <a:pPr fontAlgn="base"/>
            <a:r>
              <a:rPr lang="es-ES" sz="1100" b="1" dirty="0">
                <a:solidFill>
                  <a:srgbClr val="002060"/>
                </a:solidFill>
              </a:rPr>
              <a:t>Objetivo: </a:t>
            </a:r>
            <a:r>
              <a:rPr lang="es-ES" sz="1100" dirty="0">
                <a:solidFill>
                  <a:srgbClr val="002060"/>
                </a:solidFill>
              </a:rPr>
              <a:t>Aumentar el valor percibido del servicio y acceder a nichos con mayor capacidad de pago</a:t>
            </a:r>
          </a:p>
          <a:p>
            <a:r>
              <a:rPr lang="es-ES" sz="1100" b="1" dirty="0">
                <a:solidFill>
                  <a:srgbClr val="002060"/>
                </a:solidFill>
              </a:rPr>
              <a:t>2. Venta Consultiva con Argumentos de Valor</a:t>
            </a:r>
          </a:p>
          <a:p>
            <a:r>
              <a:rPr lang="es-ES" sz="1100" b="1" dirty="0">
                <a:solidFill>
                  <a:srgbClr val="002060"/>
                </a:solidFill>
              </a:rPr>
              <a:t>Objetivo</a:t>
            </a:r>
            <a:r>
              <a:rPr lang="es-ES" sz="1100" dirty="0">
                <a:solidFill>
                  <a:srgbClr val="002060"/>
                </a:solidFill>
              </a:rPr>
              <a:t>: Diferenciarte y justificar precios más altos.</a:t>
            </a:r>
          </a:p>
          <a:p>
            <a:r>
              <a:rPr lang="es-ES" sz="1100" b="1" dirty="0">
                <a:solidFill>
                  <a:srgbClr val="002060"/>
                </a:solidFill>
              </a:rPr>
              <a:t>3.Paquetes de Servicio y Esquemas de Suscripción</a:t>
            </a:r>
          </a:p>
          <a:p>
            <a:r>
              <a:rPr lang="es-ES" sz="1100" b="1" dirty="0">
                <a:solidFill>
                  <a:srgbClr val="002060"/>
                </a:solidFill>
              </a:rPr>
              <a:t>Objetivo</a:t>
            </a:r>
            <a:r>
              <a:rPr lang="es-ES" sz="1100" dirty="0">
                <a:solidFill>
                  <a:srgbClr val="002060"/>
                </a:solidFill>
              </a:rPr>
              <a:t>: Generar ingresos recurrentes.</a:t>
            </a:r>
          </a:p>
          <a:p>
            <a:r>
              <a:rPr lang="es-ES" sz="1100" b="1" dirty="0">
                <a:solidFill>
                  <a:srgbClr val="002060"/>
                </a:solidFill>
              </a:rPr>
              <a:t>4. Alianzas Estratégicas Locales</a:t>
            </a:r>
          </a:p>
          <a:p>
            <a:r>
              <a:rPr lang="es-ES" sz="1100" b="1" dirty="0">
                <a:solidFill>
                  <a:srgbClr val="002060"/>
                </a:solidFill>
              </a:rPr>
              <a:t>Objetivo</a:t>
            </a:r>
            <a:r>
              <a:rPr lang="es-ES" sz="1100" dirty="0">
                <a:solidFill>
                  <a:srgbClr val="002060"/>
                </a:solidFill>
              </a:rPr>
              <a:t>: Ampliar red de clientes y posicionamiento</a:t>
            </a:r>
          </a:p>
          <a:p>
            <a:r>
              <a:rPr lang="es-ES" sz="1100" b="1" dirty="0">
                <a:solidFill>
                  <a:srgbClr val="002060"/>
                </a:solidFill>
              </a:rPr>
              <a:t>5. Fidelización y Reventa</a:t>
            </a:r>
          </a:p>
          <a:p>
            <a:r>
              <a:rPr lang="es-ES" sz="1100" b="1" dirty="0">
                <a:solidFill>
                  <a:srgbClr val="002060"/>
                </a:solidFill>
              </a:rPr>
              <a:t>Objetivo</a:t>
            </a:r>
            <a:r>
              <a:rPr lang="es-ES" sz="1100" dirty="0">
                <a:solidFill>
                  <a:srgbClr val="002060"/>
                </a:solidFill>
              </a:rPr>
              <a:t>: Aumentar frecuencia y lealtad de los clientes.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5AE50AC-349D-CCF6-B4A4-C31C442FC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782769"/>
              </p:ext>
            </p:extLst>
          </p:nvPr>
        </p:nvGraphicFramePr>
        <p:xfrm>
          <a:off x="3206346" y="1109065"/>
          <a:ext cx="5332967" cy="830997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990644">
                  <a:extLst>
                    <a:ext uri="{9D8B030D-6E8A-4147-A177-3AD203B41FA5}">
                      <a16:colId xmlns:a16="http://schemas.microsoft.com/office/drawing/2014/main" val="3808026844"/>
                    </a:ext>
                  </a:extLst>
                </a:gridCol>
                <a:gridCol w="1337369">
                  <a:extLst>
                    <a:ext uri="{9D8B030D-6E8A-4147-A177-3AD203B41FA5}">
                      <a16:colId xmlns:a16="http://schemas.microsoft.com/office/drawing/2014/main" val="1348106289"/>
                    </a:ext>
                  </a:extLst>
                </a:gridCol>
                <a:gridCol w="1353880">
                  <a:extLst>
                    <a:ext uri="{9D8B030D-6E8A-4147-A177-3AD203B41FA5}">
                      <a16:colId xmlns:a16="http://schemas.microsoft.com/office/drawing/2014/main" val="2107305228"/>
                    </a:ext>
                  </a:extLst>
                </a:gridCol>
                <a:gridCol w="1651074">
                  <a:extLst>
                    <a:ext uri="{9D8B030D-6E8A-4147-A177-3AD203B41FA5}">
                      <a16:colId xmlns:a16="http://schemas.microsoft.com/office/drawing/2014/main" val="3011805022"/>
                    </a:ext>
                  </a:extLst>
                </a:gridCol>
              </a:tblGrid>
              <a:tr h="515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Año</a:t>
                      </a:r>
                      <a:endParaRPr lang="es-419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Facturación</a:t>
                      </a:r>
                      <a:endParaRPr lang="es-419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Incremento (52%)</a:t>
                      </a:r>
                      <a:endParaRPr lang="es-419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Meta</a:t>
                      </a:r>
                      <a:endParaRPr lang="es-419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50902292"/>
                  </a:ext>
                </a:extLst>
              </a:tr>
              <a:tr h="3157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es-419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$206,236.00 </a:t>
                      </a:r>
                      <a:endParaRPr lang="es-419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$107,242.72 </a:t>
                      </a:r>
                      <a:endParaRPr lang="es-419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$ 313,478.72</a:t>
                      </a:r>
                      <a:r>
                        <a:rPr lang="es-419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es-419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79946371"/>
                  </a:ext>
                </a:extLst>
              </a:tr>
            </a:tbl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21BCAA63-24F3-B700-00F4-F9CD58732FFD}"/>
              </a:ext>
            </a:extLst>
          </p:cNvPr>
          <p:cNvSpPr/>
          <p:nvPr/>
        </p:nvSpPr>
        <p:spPr>
          <a:xfrm>
            <a:off x="10158428" y="3969122"/>
            <a:ext cx="1129004" cy="51318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1EAB4375-D30F-A2E8-D436-0241610E5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011469"/>
              </p:ext>
            </p:extLst>
          </p:nvPr>
        </p:nvGraphicFramePr>
        <p:xfrm>
          <a:off x="3810614" y="2141464"/>
          <a:ext cx="7476818" cy="2194563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194521">
                  <a:extLst>
                    <a:ext uri="{9D8B030D-6E8A-4147-A177-3AD203B41FA5}">
                      <a16:colId xmlns:a16="http://schemas.microsoft.com/office/drawing/2014/main" val="1145884485"/>
                    </a:ext>
                  </a:extLst>
                </a:gridCol>
                <a:gridCol w="1430476">
                  <a:extLst>
                    <a:ext uri="{9D8B030D-6E8A-4147-A177-3AD203B41FA5}">
                      <a16:colId xmlns:a16="http://schemas.microsoft.com/office/drawing/2014/main" val="679524024"/>
                    </a:ext>
                  </a:extLst>
                </a:gridCol>
                <a:gridCol w="1356740">
                  <a:extLst>
                    <a:ext uri="{9D8B030D-6E8A-4147-A177-3AD203B41FA5}">
                      <a16:colId xmlns:a16="http://schemas.microsoft.com/office/drawing/2014/main" val="3532909109"/>
                    </a:ext>
                  </a:extLst>
                </a:gridCol>
                <a:gridCol w="1445223">
                  <a:extLst>
                    <a:ext uri="{9D8B030D-6E8A-4147-A177-3AD203B41FA5}">
                      <a16:colId xmlns:a16="http://schemas.microsoft.com/office/drawing/2014/main" val="4016575353"/>
                    </a:ext>
                  </a:extLst>
                </a:gridCol>
                <a:gridCol w="914325">
                  <a:extLst>
                    <a:ext uri="{9D8B030D-6E8A-4147-A177-3AD203B41FA5}">
                      <a16:colId xmlns:a16="http://schemas.microsoft.com/office/drawing/2014/main" val="2018691191"/>
                    </a:ext>
                  </a:extLst>
                </a:gridCol>
                <a:gridCol w="1135533">
                  <a:extLst>
                    <a:ext uri="{9D8B030D-6E8A-4147-A177-3AD203B41FA5}">
                      <a16:colId xmlns:a16="http://schemas.microsoft.com/office/drawing/2014/main" val="1522641067"/>
                    </a:ext>
                  </a:extLst>
                </a:gridCol>
              </a:tblGrid>
              <a:tr h="481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MONTO DE FACTURACIÓN 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MONTO DE FACTURACIÓN 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MONTO DE FACTURACIÓN </a:t>
                      </a:r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80759017"/>
                  </a:ext>
                </a:extLst>
              </a:tr>
              <a:tr h="24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1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$319,053.00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ABRIL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$327,299.53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JULIO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$356,693.88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60125843"/>
                  </a:ext>
                </a:extLst>
              </a:tr>
              <a:tr h="24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1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FEBRERO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$314,913.93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MAYO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$316,807.57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AGOSTO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$321,787.43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53321914"/>
                  </a:ext>
                </a:extLst>
              </a:tr>
              <a:tr h="24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1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MARZO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$377,714.00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JUNIO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$327,406.14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1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SEPTIEMBRE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$277,604.00</a:t>
                      </a: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25582329"/>
                  </a:ext>
                </a:extLst>
              </a:tr>
              <a:tr h="24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s-MX" sz="110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18648140"/>
                  </a:ext>
                </a:extLst>
              </a:tr>
              <a:tr h="2505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PROMEDIO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$337,226.98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$323,837.75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$318,695.10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44298716"/>
                  </a:ext>
                </a:extLst>
              </a:tr>
              <a:tr h="2505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s-MX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16518665"/>
                  </a:ext>
                </a:extLst>
              </a:tr>
              <a:tr h="2505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108%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103%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102%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11017333"/>
                  </a:ext>
                </a:extLst>
              </a:tr>
            </a:tbl>
          </a:graphicData>
        </a:graphic>
      </p:graphicFrame>
      <p:grpSp>
        <p:nvGrpSpPr>
          <p:cNvPr id="18" name="Grupo 17">
            <a:extLst>
              <a:ext uri="{FF2B5EF4-FFF2-40B4-BE49-F238E27FC236}">
                <a16:creationId xmlns:a16="http://schemas.microsoft.com/office/drawing/2014/main" id="{80308D01-FD5B-75F8-8E37-D7636F351ABE}"/>
              </a:ext>
            </a:extLst>
          </p:cNvPr>
          <p:cNvGrpSpPr/>
          <p:nvPr/>
        </p:nvGrpSpPr>
        <p:grpSpPr>
          <a:xfrm>
            <a:off x="118481" y="6019060"/>
            <a:ext cx="11984309" cy="838940"/>
            <a:chOff x="118481" y="6019060"/>
            <a:chExt cx="11984309" cy="838940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B0E61132-A4B8-5AFF-11BB-718D7EADBC98}"/>
                </a:ext>
              </a:extLst>
            </p:cNvPr>
            <p:cNvSpPr txBox="1"/>
            <p:nvPr/>
          </p:nvSpPr>
          <p:spPr>
            <a:xfrm>
              <a:off x="10009149" y="6384530"/>
              <a:ext cx="20936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b="1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 pitchFamily="34" charset="0"/>
                </a:rPr>
                <a:t>F3PNO-DIR-01.01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22386CBA-312F-8D1E-1342-1615CC7DD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50" y="6019060"/>
              <a:ext cx="838940" cy="838940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382E57E6-C6A3-9CB9-738B-FAAE8406E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81" y="6067705"/>
              <a:ext cx="739317" cy="739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7108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148" y="5445718"/>
            <a:ext cx="700625" cy="649922"/>
          </a:xfrm>
          <a:prstGeom prst="rect">
            <a:avLst/>
          </a:prstGeom>
        </p:spPr>
      </p:pic>
      <p:graphicFrame>
        <p:nvGraphicFramePr>
          <p:cNvPr id="17" name="Tabla 8">
            <a:extLst>
              <a:ext uri="{FF2B5EF4-FFF2-40B4-BE49-F238E27FC236}">
                <a16:creationId xmlns:a16="http://schemas.microsoft.com/office/drawing/2014/main" id="{377299A4-FA75-39ED-BFC4-D11EEB2E3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095061"/>
              </p:ext>
            </p:extLst>
          </p:nvPr>
        </p:nvGraphicFramePr>
        <p:xfrm>
          <a:off x="1826748" y="1511432"/>
          <a:ext cx="9811974" cy="496746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89709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957588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664677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236816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1192644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500" b="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Generar un reporte mensual de control que muestre:</a:t>
                      </a:r>
                    </a:p>
                    <a:p>
                      <a:pPr marL="342900" indent="-342900" algn="just" defTabSz="914400" rtl="0" eaLnBrk="1" latinLnBrk="0" hangingPunct="1">
                        <a:buFont typeface="+mj-lt"/>
                        <a:buAutoNum type="alphaLcParenR"/>
                      </a:pPr>
                      <a:r>
                        <a:rPr lang="es-MX" sz="1500" b="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Nóminas pagadas</a:t>
                      </a:r>
                    </a:p>
                    <a:p>
                      <a:pPr marL="342900" indent="-342900" algn="just" defTabSz="914400" rtl="0" eaLnBrk="1" latinLnBrk="0" hangingPunct="1">
                        <a:buFont typeface="+mj-lt"/>
                        <a:buAutoNum type="alphaLcParenR"/>
                      </a:pPr>
                      <a:r>
                        <a:rPr lang="es-MX" sz="1500" b="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Facturación emitida</a:t>
                      </a:r>
                    </a:p>
                    <a:p>
                      <a:pPr marL="342900" indent="-342900" algn="just" defTabSz="914400" rtl="0" eaLnBrk="1" latinLnBrk="0" hangingPunct="1">
                        <a:buFont typeface="+mj-lt"/>
                        <a:buAutoNum type="alphaLcParenR"/>
                      </a:pPr>
                      <a:r>
                        <a:rPr lang="es-MX" sz="1500" b="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Facturas pendientes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Esto permite dar seguimiento en caso de rezago.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750924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500" b="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Revisión cruzada mensual entre el reporte de nóminas y los CFDI emitidos.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kumimoji="0" lang="es-MX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Validación para asegurar que no quede pendiente la emisión de facturas.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750924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s-ES" sz="1500" b="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**Asegurar que cada póliza de nómina tenga su póliza espejo de ingreso.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Permite auditorías internas más ágiles.</a:t>
                      </a:r>
                      <a:endParaRPr lang="es-MX" sz="1500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800884"/>
                  </a:ext>
                </a:extLst>
              </a:tr>
              <a:tr h="92469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500" b="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Envío de “previos” para el Vo.Bo. Del cliente, con anticipación.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kumimoji="0" lang="es-MX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 err="1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Siegwerk</a:t>
                      </a: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, Hitchiner, Antolin y Fugra.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186129"/>
                  </a:ext>
                </a:extLst>
              </a:tr>
            </a:tbl>
          </a:graphicData>
        </a:graphic>
      </p:graphicFrame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FA621139-C95E-A8A1-12A9-494DD5FC4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1753003" cy="2200077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F3F37D6D-2842-2484-DB2B-1334DA7F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91117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0A5244B-9C65-D9A5-477B-C9647FF83857}"/>
              </a:ext>
            </a:extLst>
          </p:cNvPr>
          <p:cNvSpPr/>
          <p:nvPr/>
        </p:nvSpPr>
        <p:spPr>
          <a:xfrm>
            <a:off x="5803218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27AB1FF6-F0ED-5AE2-D56E-933D668AFF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6BA407-D625-A62F-AD04-A07346B52FA0}"/>
              </a:ext>
            </a:extLst>
          </p:cNvPr>
          <p:cNvSpPr txBox="1"/>
          <p:nvPr/>
        </p:nvSpPr>
        <p:spPr>
          <a:xfrm>
            <a:off x="10009149" y="6362228"/>
            <a:ext cx="2093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Futura Lt BT" panose="020B0402020204020303" pitchFamily="34" charset="0"/>
              </a:rPr>
              <a:t>F3PNO-DIR-01.01</a:t>
            </a:r>
          </a:p>
          <a:p>
            <a:pPr algn="ctr"/>
            <a:endParaRPr lang="es-MX" sz="1800" b="1" dirty="0">
              <a:solidFill>
                <a:schemeClr val="bg1">
                  <a:lumMod val="95000"/>
                </a:schemeClr>
              </a:solidFill>
              <a:latin typeface="Futura Lt BT" panose="020B04020202040203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2FCAE8-BCC1-967E-1969-421551A85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6019060"/>
            <a:ext cx="838940" cy="8389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35BA4B6-13E0-EC3C-7AF9-8096D2983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7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52A608-42E4-F374-E1E1-013C8FA4599D}"/>
              </a:ext>
            </a:extLst>
          </p:cNvPr>
          <p:cNvSpPr txBox="1"/>
          <p:nvPr/>
        </p:nvSpPr>
        <p:spPr>
          <a:xfrm>
            <a:off x="3068936" y="224284"/>
            <a:ext cx="501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Facturar el 100% de las ordenes de servicio recibidas del área comercial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3143494" y="1046970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BB0C93F-F87C-22AA-9AD9-8EEA2BB8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667515"/>
              </p:ext>
            </p:extLst>
          </p:nvPr>
        </p:nvGraphicFramePr>
        <p:xfrm>
          <a:off x="8531525" y="188012"/>
          <a:ext cx="3488041" cy="10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128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625CB16-0DD6-961A-94DE-E790CF4AA65A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2D5A02A-6B79-6295-F85B-0ECE29EBC517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5703899-88D5-C665-F4C4-EFD106614593}"/>
              </a:ext>
            </a:extLst>
          </p:cNvPr>
          <p:cNvSpPr txBox="1"/>
          <p:nvPr/>
        </p:nvSpPr>
        <p:spPr>
          <a:xfrm>
            <a:off x="10009149" y="6384530"/>
            <a:ext cx="2093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Futura Lt BT" panose="020B0402020204020303" pitchFamily="34" charset="0"/>
              </a:rPr>
              <a:t>F3PNO-DIR-01.01</a:t>
            </a:r>
          </a:p>
          <a:p>
            <a:pPr algn="ctr"/>
            <a:endParaRPr lang="es-MX" sz="1800" b="1" dirty="0">
              <a:solidFill>
                <a:schemeClr val="bg1">
                  <a:lumMod val="95000"/>
                </a:schemeClr>
              </a:solidFill>
              <a:latin typeface="Futura Lt BT" panose="020B04020202040203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1875A4F-5DDB-4BBA-27FA-848792A34F13}"/>
              </a:ext>
            </a:extLst>
          </p:cNvPr>
          <p:cNvSpPr txBox="1"/>
          <p:nvPr/>
        </p:nvSpPr>
        <p:spPr>
          <a:xfrm>
            <a:off x="3068935" y="4457545"/>
            <a:ext cx="81166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Registro obligatorio de cada orden de servicio recibida en archivo compartido.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Automatización de órdenes de servicio a efectos de recordar que una orden no ha sido facturada.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Conciliar las órdenes de servicio recibidas – facturadas con el equipo comercial y operaciones.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E5FE3D-BF95-BB3E-C1A4-655E2BF96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6019060"/>
            <a:ext cx="838940" cy="83894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B689B1A-8029-E6CB-AE8D-DA70CDDC4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9F26B46-C7E1-CA40-CB56-0D0FF653E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847" y="1457734"/>
            <a:ext cx="8734719" cy="264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51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903C0-DD18-FDC8-2B1F-390C90C04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2E0DE9AF-B4A3-13AC-7638-A26F2E6D0FA2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7FC2C95-2B5E-58E3-F63C-143755753ED2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03A2889-E74A-C8A1-1B2D-A47E1E5870F1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1E3D244-6E05-2F27-58FF-D51D2EB88E51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6D6A57D-B7AA-3D37-A553-097FE0EF3247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D5CCA9C6-4B4F-CEB3-1DB4-4CC5937D1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06167A-12DB-265C-92B7-DA5CC72009B1}"/>
              </a:ext>
            </a:extLst>
          </p:cNvPr>
          <p:cNvSpPr txBox="1"/>
          <p:nvPr/>
        </p:nvSpPr>
        <p:spPr>
          <a:xfrm>
            <a:off x="3068936" y="224284"/>
            <a:ext cx="501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Facturar el 100% de las ordenes de servicio recibidas del área comercial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CAB0131-CC55-3C20-B6E8-CE954024A522}"/>
              </a:ext>
            </a:extLst>
          </p:cNvPr>
          <p:cNvCxnSpPr/>
          <p:nvPr/>
        </p:nvCxnSpPr>
        <p:spPr>
          <a:xfrm>
            <a:off x="3143494" y="1046970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E9D9C76E-4863-4F31-F727-A3F342C9D06A}"/>
              </a:ext>
            </a:extLst>
          </p:cNvPr>
          <p:cNvGraphicFramePr>
            <a:graphicFrameLocks noGrp="1"/>
          </p:cNvGraphicFramePr>
          <p:nvPr/>
        </p:nvGraphicFramePr>
        <p:xfrm>
          <a:off x="8531525" y="188012"/>
          <a:ext cx="3488041" cy="10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128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E999E93-D06B-F8E9-566C-763132C00D41}"/>
              </a:ext>
            </a:extLst>
          </p:cNvPr>
          <p:cNvSpPr txBox="1"/>
          <p:nvPr/>
        </p:nvSpPr>
        <p:spPr>
          <a:xfrm>
            <a:off x="10009149" y="6384530"/>
            <a:ext cx="2093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Futura Lt BT" panose="020B0402020204020303" pitchFamily="34" charset="0"/>
              </a:rPr>
              <a:t>F3PNO-DIR-01.01</a:t>
            </a:r>
          </a:p>
          <a:p>
            <a:pPr algn="ctr"/>
            <a:endParaRPr lang="es-MX" sz="1800" b="1" dirty="0">
              <a:solidFill>
                <a:schemeClr val="bg1">
                  <a:lumMod val="95000"/>
                </a:schemeClr>
              </a:solidFill>
              <a:latin typeface="Futura Lt BT" panose="020B04020202040203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77929B-4C5B-5DD3-2B73-9EC26DF87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6019060"/>
            <a:ext cx="838940" cy="83894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18B21FC-0B71-47A8-12CB-1D92C9FCA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26" name="Rectangle 7">
            <a:extLst>
              <a:ext uri="{FF2B5EF4-FFF2-40B4-BE49-F238E27FC236}">
                <a16:creationId xmlns:a16="http://schemas.microsoft.com/office/drawing/2014/main" id="{9329E985-4488-A455-3945-39704F090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3568" y="1963460"/>
            <a:ext cx="7937807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s-MX" altLang="es-MX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utura Lt BT" panose="020B0402020204020303"/>
              </a:rPr>
              <a:t>Atracción de Talento</a:t>
            </a:r>
            <a:r>
              <a:rPr kumimoji="0" lang="es-MX" altLang="es-MX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utura Lt BT" panose="020B0402020204020303"/>
              </a:rPr>
              <a:t> representa el mayor monto, pero tuvo una </a:t>
            </a:r>
            <a:r>
              <a:rPr kumimoji="0" lang="es-MX" altLang="es-MX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utura Lt BT" panose="020B0402020204020303"/>
              </a:rPr>
              <a:t>baja importante en el valor promedio</a:t>
            </a:r>
            <a:r>
              <a:rPr kumimoji="0" lang="es-MX" altLang="es-MX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utura Lt BT" panose="020B0402020204020303"/>
              </a:rPr>
              <a:t>.</a:t>
            </a:r>
            <a:endParaRPr lang="es-MX" altLang="es-MX" sz="1500" dirty="0">
              <a:latin typeface="Futura Lt BT" panose="020B0402020204020303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es-MX" altLang="es-MX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utura Lt BT" panose="020B0402020204020303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s-MX" altLang="es-MX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utura Lt BT" panose="020B0402020204020303"/>
              </a:rPr>
              <a:t>Estudios Socioeconómicos, Exámenes Médicos y Transporte</a:t>
            </a:r>
            <a:r>
              <a:rPr kumimoji="0" lang="es-MX" altLang="es-MX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utura Lt BT" panose="020B0402020204020303"/>
              </a:rPr>
              <a:t> muestran </a:t>
            </a:r>
            <a:r>
              <a:rPr kumimoji="0" lang="es-MX" altLang="es-MX" sz="15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utura Lt BT" panose="020B0402020204020303"/>
              </a:rPr>
              <a:t>descensos sostenidos.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lang="es-MX" altLang="es-MX" sz="1500" dirty="0">
              <a:latin typeface="Futura Lt BT" panose="020B0402020204020303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/>
              </a:rPr>
              <a:t>Verificar todas las </a:t>
            </a:r>
            <a:r>
              <a:rPr lang="es-ES" sz="1500" b="1" dirty="0">
                <a:latin typeface="Futura Lt BT" panose="020B0402020204020303"/>
              </a:rPr>
              <a:t>OS recibidas vs las facturadas </a:t>
            </a:r>
            <a:r>
              <a:rPr lang="es-ES" sz="1500" dirty="0">
                <a:latin typeface="Futura Lt BT" panose="020B0402020204020303"/>
              </a:rPr>
              <a:t>dentro de la misma semana.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kumimoji="0" lang="es-ES" altLang="es-MX" sz="15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utura Lt BT" panose="020B0402020204020303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/>
              </a:rPr>
              <a:t>Clasificar cada OS y </a:t>
            </a:r>
            <a:r>
              <a:rPr lang="es-ES" sz="1500" b="1" dirty="0">
                <a:latin typeface="Futura Lt BT" panose="020B0402020204020303"/>
              </a:rPr>
              <a:t>cerrar sólo cuando tenga su CFDI </a:t>
            </a:r>
            <a:r>
              <a:rPr lang="es-ES" sz="1500" dirty="0">
                <a:latin typeface="Futura Lt BT" panose="020B0402020204020303"/>
              </a:rPr>
              <a:t>emitido.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kumimoji="0" lang="es-ES" altLang="es-MX" sz="15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utura Lt BT" panose="020B0402020204020303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MX" sz="1500" dirty="0">
                <a:latin typeface="Futura Lt BT" panose="020B0402020204020303"/>
              </a:rPr>
              <a:t>Vincular el número de OS directamente al CFDI.</a:t>
            </a:r>
            <a:endParaRPr kumimoji="0" lang="es-MX" altLang="es-MX" sz="15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utura Lt BT" panose="020B04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2398404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F7982B09-4F44-CCBB-D8DB-98E8B7EAF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31C8759D-7635-A62E-09A4-57B27C936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986148"/>
              </p:ext>
            </p:extLst>
          </p:nvPr>
        </p:nvGraphicFramePr>
        <p:xfrm>
          <a:off x="2669459" y="1863214"/>
          <a:ext cx="9156291" cy="4008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Establecer un tiempo promedio para facturar las órdenes de servicio.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800" b="1" dirty="0">
                        <a:solidFill>
                          <a:srgbClr val="FFC000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Actividad continua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Considera tiempo entre recepción de OS y emisión de factura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Erradicar los errores en facturación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Evitar retrabajo por errores en facturación.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Conciliación de órdenes de servicio con área comercial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Detectar omisiones en facturación.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800884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500" dirty="0">
                          <a:latin typeface="Futura Lt BT" panose="020B0402020204020303"/>
                        </a:rPr>
                        <a:t>Verificar </a:t>
                      </a:r>
                      <a:r>
                        <a:rPr lang="es-ES" sz="1500" b="0" dirty="0">
                          <a:latin typeface="Futura Lt BT" panose="020B0402020204020303"/>
                        </a:rPr>
                        <a:t>todas las OS recibidas vs las facturadas dentro de la misma semana.</a:t>
                      </a: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s-MX" sz="1500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800" b="1" dirty="0">
                        <a:solidFill>
                          <a:srgbClr val="00B050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Evitar rezagos semanales</a:t>
                      </a:r>
                      <a:endParaRPr lang="es-MX" sz="1500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513182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44D48317-81DC-7160-53A9-8EF613BEE0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9DD23C46-EA31-0461-93B9-F1CD8A44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3B52D8-5807-4DBF-AC49-F87894B00426}"/>
              </a:ext>
            </a:extLst>
          </p:cNvPr>
          <p:cNvSpPr/>
          <p:nvPr/>
        </p:nvSpPr>
        <p:spPr>
          <a:xfrm>
            <a:off x="5892431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83F4FEF6-5668-E4D4-E9B4-F1A18967C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0CFD1B5-9970-DC4F-B96E-FB7F73F6AD0D}"/>
              </a:ext>
            </a:extLst>
          </p:cNvPr>
          <p:cNvSpPr txBox="1"/>
          <p:nvPr/>
        </p:nvSpPr>
        <p:spPr>
          <a:xfrm>
            <a:off x="10009149" y="6384530"/>
            <a:ext cx="2093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Futura Lt BT" panose="020B0402020204020303" pitchFamily="34" charset="0"/>
              </a:rPr>
              <a:t>F3PNO-DIR-01.01</a:t>
            </a:r>
          </a:p>
          <a:p>
            <a:pPr algn="ctr"/>
            <a:endParaRPr lang="es-MX" sz="1800" b="1" dirty="0">
              <a:solidFill>
                <a:schemeClr val="bg1">
                  <a:lumMod val="95000"/>
                </a:schemeClr>
              </a:solidFill>
              <a:latin typeface="Futura Lt BT" panose="020B04020202040203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D7AFF0-AFC1-A98C-7A96-298606C06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6019060"/>
            <a:ext cx="838940" cy="8389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CE44F8-EE43-EC3F-585A-30F5150F8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6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52A608-42E4-F374-E1E1-013C8FA4599D}"/>
              </a:ext>
            </a:extLst>
          </p:cNvPr>
          <p:cNvSpPr txBox="1"/>
          <p:nvPr/>
        </p:nvSpPr>
        <p:spPr>
          <a:xfrm>
            <a:off x="3068936" y="285696"/>
            <a:ext cx="501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Lograr la cobranza al 100% de los plazos comerciales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2974529" y="1088285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BB0C93F-F87C-22AA-9AD9-8EEA2BB8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295264"/>
              </p:ext>
            </p:extLst>
          </p:nvPr>
        </p:nvGraphicFramePr>
        <p:xfrm>
          <a:off x="8765090" y="188012"/>
          <a:ext cx="3254476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s-ES" b="1" dirty="0"/>
                        <a:t>X</a:t>
                      </a:r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25B7306C-AF29-A8F2-9C6F-0949943977E2}"/>
              </a:ext>
            </a:extLst>
          </p:cNvPr>
          <p:cNvSpPr txBox="1"/>
          <p:nvPr/>
        </p:nvSpPr>
        <p:spPr>
          <a:xfrm>
            <a:off x="10009149" y="6384530"/>
            <a:ext cx="2093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Futura Lt BT" panose="020B0402020204020303" pitchFamily="34" charset="0"/>
              </a:rPr>
              <a:t>F3PNO-DIR-01.01</a:t>
            </a:r>
          </a:p>
          <a:p>
            <a:pPr algn="ctr"/>
            <a:endParaRPr lang="es-MX" sz="1800" b="1" dirty="0">
              <a:solidFill>
                <a:schemeClr val="bg1">
                  <a:lumMod val="95000"/>
                </a:schemeClr>
              </a:solidFill>
              <a:latin typeface="Futura Lt BT" panose="020B04020202040203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41AA16-4E9F-6AA3-FD37-1D724A9DC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6019060"/>
            <a:ext cx="838940" cy="8389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62B674F-DA76-1F07-EC99-E0975904E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DFC0C59-FA3E-15E6-E823-8F435A71F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502" y="1673221"/>
            <a:ext cx="7793890" cy="4268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2863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5E002-EB1C-BBE0-6E21-F34891B3A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31568D19-DB0C-14CD-85EC-17922DDB16B8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870C55-1FA4-C14A-19FC-4BE086FAC0F4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B74F36D-CF75-B21C-66C7-95F8BD8EC34A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3C6FC57E-63A8-0AF5-CE56-2B8BC7675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4B46FC-9997-9CF9-AEA5-D79FFB0544F3}"/>
              </a:ext>
            </a:extLst>
          </p:cNvPr>
          <p:cNvSpPr txBox="1"/>
          <p:nvPr/>
        </p:nvSpPr>
        <p:spPr>
          <a:xfrm>
            <a:off x="3068936" y="285696"/>
            <a:ext cx="501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Lograr la cobranza al 100% de los plazos comerciales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86E66B5-882B-E823-5441-9A1B88D4B78A}"/>
              </a:ext>
            </a:extLst>
          </p:cNvPr>
          <p:cNvCxnSpPr/>
          <p:nvPr/>
        </p:nvCxnSpPr>
        <p:spPr>
          <a:xfrm>
            <a:off x="2974529" y="1088285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641037A7-77E1-9C3E-1DF3-26A7DEE06084}"/>
              </a:ext>
            </a:extLst>
          </p:cNvPr>
          <p:cNvGraphicFramePr>
            <a:graphicFrameLocks noGrp="1"/>
          </p:cNvGraphicFramePr>
          <p:nvPr/>
        </p:nvGraphicFramePr>
        <p:xfrm>
          <a:off x="8765090" y="188012"/>
          <a:ext cx="3254476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s-ES" b="1" dirty="0"/>
                        <a:t>X</a:t>
                      </a:r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C1178B0-099C-9E40-A214-F1E51F30B293}"/>
              </a:ext>
            </a:extLst>
          </p:cNvPr>
          <p:cNvSpPr txBox="1"/>
          <p:nvPr/>
        </p:nvSpPr>
        <p:spPr>
          <a:xfrm>
            <a:off x="10009149" y="6384530"/>
            <a:ext cx="2093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Futura Lt BT" panose="020B0402020204020303" pitchFamily="34" charset="0"/>
              </a:rPr>
              <a:t>F3PNO-DIR-01.01</a:t>
            </a:r>
          </a:p>
          <a:p>
            <a:pPr algn="ctr"/>
            <a:endParaRPr lang="es-MX" sz="1800" b="1" dirty="0">
              <a:solidFill>
                <a:schemeClr val="bg1">
                  <a:lumMod val="95000"/>
                </a:schemeClr>
              </a:solidFill>
              <a:latin typeface="Futura Lt BT" panose="020B04020202040203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5CDE84-1034-A861-1A62-A7508062F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6019060"/>
            <a:ext cx="838940" cy="8389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A22E42D-5CE6-CF93-2C6B-7809F03F6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77F9F3A-F55E-835F-D3DD-93A5E3259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839" y="1724388"/>
            <a:ext cx="8643383" cy="3409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303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20163-0CF1-53A6-B558-11CA21C1B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461A254D-9A89-B89B-DE70-A03CB42EFADA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9AE487F-641A-5328-3F0B-70140636CDD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84A98D8-053A-32BA-50B5-A3CAC6ACC0B3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78332FA-9290-4187-264A-E34F3072C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1A4B506-5A6C-6CF8-6B79-98223D638A80}"/>
              </a:ext>
            </a:extLst>
          </p:cNvPr>
          <p:cNvSpPr txBox="1"/>
          <p:nvPr/>
        </p:nvSpPr>
        <p:spPr>
          <a:xfrm>
            <a:off x="3068936" y="285696"/>
            <a:ext cx="501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Lograr la cobranza al 100% de los plazos comerciales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E3A4C11-59F7-6949-DE74-A3837F22DB1B}"/>
              </a:ext>
            </a:extLst>
          </p:cNvPr>
          <p:cNvCxnSpPr/>
          <p:nvPr/>
        </p:nvCxnSpPr>
        <p:spPr>
          <a:xfrm>
            <a:off x="2974529" y="1088285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DEFFDC0-C61C-CC86-360C-334BB86A5ADF}"/>
              </a:ext>
            </a:extLst>
          </p:cNvPr>
          <p:cNvGraphicFramePr>
            <a:graphicFrameLocks noGrp="1"/>
          </p:cNvGraphicFramePr>
          <p:nvPr/>
        </p:nvGraphicFramePr>
        <p:xfrm>
          <a:off x="8765090" y="188012"/>
          <a:ext cx="3254476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s-ES" b="1" dirty="0"/>
                        <a:t>X</a:t>
                      </a:r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F205FD76-2658-2261-EEF2-7813160EB917}"/>
              </a:ext>
            </a:extLst>
          </p:cNvPr>
          <p:cNvSpPr txBox="1"/>
          <p:nvPr/>
        </p:nvSpPr>
        <p:spPr>
          <a:xfrm>
            <a:off x="10009149" y="6384530"/>
            <a:ext cx="2093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Futura Lt BT" panose="020B0402020204020303" pitchFamily="34" charset="0"/>
              </a:rPr>
              <a:t>F3PNO-DIR-01.01</a:t>
            </a:r>
          </a:p>
          <a:p>
            <a:pPr algn="ctr"/>
            <a:endParaRPr lang="es-MX" sz="1800" b="1" dirty="0">
              <a:solidFill>
                <a:schemeClr val="bg1">
                  <a:lumMod val="95000"/>
                </a:schemeClr>
              </a:solidFill>
              <a:latin typeface="Futura Lt BT" panose="020B04020202040203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40C210-A3EA-1407-263D-6D488508B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6019060"/>
            <a:ext cx="838940" cy="8389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24B02C1-7011-8C64-F921-F077FE43E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7B0DCA9-81ED-4535-6A9F-1C0CC625B9F5}"/>
              </a:ext>
            </a:extLst>
          </p:cNvPr>
          <p:cNvSpPr txBox="1"/>
          <p:nvPr/>
        </p:nvSpPr>
        <p:spPr>
          <a:xfrm>
            <a:off x="2848897" y="2028616"/>
            <a:ext cx="851709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dirty="0">
                <a:latin typeface="Futura Lt BT" panose="020B0402020204020303"/>
              </a:rPr>
              <a:t>En general, la cobranza efectiva ha estado </a:t>
            </a:r>
            <a:r>
              <a:rPr lang="es-ES" sz="1600" b="1" dirty="0">
                <a:latin typeface="Futura Lt BT" panose="020B0402020204020303"/>
              </a:rPr>
              <a:t>ligeramente por encima</a:t>
            </a:r>
            <a:r>
              <a:rPr lang="es-ES" sz="1600" dirty="0">
                <a:latin typeface="Futura Lt BT" panose="020B0402020204020303"/>
              </a:rPr>
              <a:t> del monto proyectado total en los primeros nueve meses del año, lo cual es positivo, aunque la variación es mínima.</a:t>
            </a:r>
          </a:p>
          <a:p>
            <a:endParaRPr lang="es-ES" sz="1600" dirty="0">
              <a:latin typeface="Futura Lt BT" panose="020B0402020204020303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dirty="0">
                <a:latin typeface="Futura Lt BT" panose="020B0402020204020303"/>
              </a:rPr>
              <a:t>Aunque la cobranza total anual está ligeramente por encima de lo proyectado, se observa una </a:t>
            </a:r>
            <a:r>
              <a:rPr lang="es-ES" sz="1600" b="1" dirty="0">
                <a:latin typeface="Futura Lt BT" panose="020B0402020204020303"/>
              </a:rPr>
              <a:t>alta volatilidad</a:t>
            </a:r>
            <a:r>
              <a:rPr lang="es-ES" sz="1600" dirty="0">
                <a:latin typeface="Futura Lt BT" panose="020B0402020204020303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" sz="1600" dirty="0">
              <a:latin typeface="Futura Lt BT" panose="020B0402020204020303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dirty="0">
                <a:latin typeface="Futura Lt BT" panose="020B0402020204020303"/>
              </a:rPr>
              <a:t>Hubo un </a:t>
            </a:r>
            <a:r>
              <a:rPr lang="es-ES" sz="1600" b="1" dirty="0">
                <a:latin typeface="Futura Lt BT" panose="020B0402020204020303"/>
              </a:rPr>
              <a:t>excelente inicio de año</a:t>
            </a:r>
            <a:r>
              <a:rPr lang="es-ES" sz="1600" dirty="0">
                <a:latin typeface="Futura Lt BT" panose="020B0402020204020303"/>
              </a:rPr>
              <a:t> (Primer Trimestre), seguido de una </a:t>
            </a:r>
            <a:r>
              <a:rPr lang="es-ES" sz="1600" b="1" dirty="0">
                <a:latin typeface="Futura Lt BT" panose="020B0402020204020303"/>
              </a:rPr>
              <a:t>caída crítica en el Segundo Trimestre.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" sz="1600" b="1" dirty="0">
              <a:latin typeface="Futura Lt BT" panose="020B0402020204020303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dirty="0">
                <a:latin typeface="Futura Lt BT" panose="020B0402020204020303"/>
              </a:rPr>
              <a:t>La cobranza se </a:t>
            </a:r>
            <a:r>
              <a:rPr lang="es-ES" sz="1600" b="1" dirty="0">
                <a:latin typeface="Futura Lt BT" panose="020B0402020204020303"/>
              </a:rPr>
              <a:t>recuperó notablemente en el Tercer Trimestre.</a:t>
            </a:r>
            <a:endParaRPr lang="es-MX" sz="1600" dirty="0">
              <a:latin typeface="Futura Lt BT" panose="020B04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3704914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73F51-448C-5D02-DEE5-C591DFFDD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04A6C47A-F8FF-177F-66BE-D1F9D1D66FDA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746C1A-69B2-4599-7C9B-45F460452C1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9535E8A-24F9-4EA2-BB6F-FFC5120D111C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F01E025-BCC3-6D0B-DD45-29049FE5A571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4A6B120-7701-338A-4B52-01A482AF24E7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6F476F76-CEA5-0F67-7BB5-59A653F0B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37DE5D1-8554-13C8-9224-A7F566B824F3}"/>
              </a:ext>
            </a:extLst>
          </p:cNvPr>
          <p:cNvSpPr txBox="1"/>
          <p:nvPr/>
        </p:nvSpPr>
        <p:spPr>
          <a:xfrm>
            <a:off x="3068936" y="285696"/>
            <a:ext cx="501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Lograr la cobranza al 100% de los plazos comerciales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4B9117E-7A58-2533-A1B8-414180FB7938}"/>
              </a:ext>
            </a:extLst>
          </p:cNvPr>
          <p:cNvCxnSpPr/>
          <p:nvPr/>
        </p:nvCxnSpPr>
        <p:spPr>
          <a:xfrm>
            <a:off x="2974529" y="1088285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C30360BB-6599-B3AC-F6F4-3486BD039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370128"/>
              </p:ext>
            </p:extLst>
          </p:nvPr>
        </p:nvGraphicFramePr>
        <p:xfrm>
          <a:off x="8557404" y="188012"/>
          <a:ext cx="3462163" cy="10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7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132698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04897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52123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30372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Futura Lt BT" panose="020B0402020204020303" pitchFamily="34" charset="0"/>
                        </a:rPr>
                        <a:t>1</a:t>
                      </a:r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s-ES" b="1" dirty="0"/>
                        <a:t>X</a:t>
                      </a:r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09F50C19-AA47-1FF8-42AD-28DA1FA9BC26}"/>
              </a:ext>
            </a:extLst>
          </p:cNvPr>
          <p:cNvSpPr txBox="1"/>
          <p:nvPr/>
        </p:nvSpPr>
        <p:spPr>
          <a:xfrm>
            <a:off x="10009149" y="6384530"/>
            <a:ext cx="2093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  <a:p>
            <a:pPr algn="ctr"/>
            <a:endParaRPr lang="es-MX" sz="1800" b="1" dirty="0">
              <a:solidFill>
                <a:schemeClr val="bg1">
                  <a:lumMod val="95000"/>
                </a:schemeClr>
              </a:solidFill>
              <a:latin typeface="Futura Lt BT" panose="020B0402020204020303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3C9140E-B0EA-4503-AABC-5FF8313A7780}"/>
              </a:ext>
            </a:extLst>
          </p:cNvPr>
          <p:cNvSpPr txBox="1"/>
          <p:nvPr/>
        </p:nvSpPr>
        <p:spPr>
          <a:xfrm>
            <a:off x="3328416" y="1623194"/>
            <a:ext cx="84582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Identificar a clientes con pagos vencidos o riesgo de manera diaria.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Actualización de reporte de cartera cada 3 días.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Capacitar al equipo de cobranza con alineación al área comercial.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Reuniones semanales con área comercial para visualizar riesgos.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Reuniones periódicas con los clientes para el seguimiento de las órdenes de compra.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Asegurar el uso de plataformas para cargar facturas en clientes nuevos.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Dar cumplimiento oportuno a REPSE: Carga de documentos.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Asegurar el alta del cliente en sistema para facturar de acuerdo con los términos comerciales.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Implementa un proceso estricto de </a:t>
            </a:r>
            <a:r>
              <a:rPr lang="es-ES" sz="1500" b="1" dirty="0" err="1">
                <a:latin typeface="Futura Lt BT" panose="020B0402020204020303" pitchFamily="34" charset="0"/>
              </a:rPr>
              <a:t>pre-facturación</a:t>
            </a:r>
            <a:r>
              <a:rPr lang="es-ES" sz="1500" b="1" dirty="0">
                <a:latin typeface="Futura Lt BT" panose="020B0402020204020303" pitchFamily="34" charset="0"/>
              </a:rPr>
              <a:t> 5 días antes de la fecha de vencimiento</a:t>
            </a:r>
            <a:r>
              <a:rPr lang="es-ES" sz="1500" dirty="0">
                <a:latin typeface="Futura Lt BT" panose="020B0402020204020303" pitchFamily="34" charset="0"/>
              </a:rPr>
              <a:t>. Esto te permite enviar al cliente un </a:t>
            </a:r>
            <a:r>
              <a:rPr lang="es-ES" sz="1500" b="1" i="1" dirty="0">
                <a:latin typeface="Futura Lt BT" panose="020B0402020204020303" pitchFamily="34" charset="0"/>
              </a:rPr>
              <a:t>"Aviso de Pago" </a:t>
            </a:r>
            <a:r>
              <a:rPr lang="es-ES" sz="1500" dirty="0">
                <a:latin typeface="Futura Lt BT" panose="020B0402020204020303" pitchFamily="34" charset="0"/>
              </a:rPr>
              <a:t>y confirmar que el cliente ya tiene la orden de compra lista, minimizando excusas o retrasos el día del vencimiento.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b="1" dirty="0">
                <a:latin typeface="Futura Lt BT" panose="020B0402020204020303" pitchFamily="34" charset="0"/>
              </a:rPr>
              <a:t>Cobranza Ligada al Cumplimiento REPSE: </a:t>
            </a:r>
            <a:r>
              <a:rPr lang="es-ES" sz="1500" dirty="0">
                <a:latin typeface="Futura Lt BT" panose="020B0402020204020303" pitchFamily="34" charset="0"/>
              </a:rPr>
              <a:t>Cláusula de Riesgo Fiscal: Recordar al cliente que la ley REPSE obliga al contratante a verificar el cumplimiento fiscal (opiniones positivas SAT/IMSS/INFONAVIT) de la prestadora.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ES" sz="1500" dirty="0">
              <a:latin typeface="Futura Lt BT" panose="020B04020202040203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0D6E7DE-5F28-C3ED-5786-187619B50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6019060"/>
            <a:ext cx="838940" cy="8389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A59D1B0-92EA-A49F-7A48-C191554C0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35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12218-975E-8556-BFA7-C9738056F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D70B914D-1E9F-D7C3-C096-B7403296D982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ACC79F-CBC0-7603-C525-4E3094A5E2EF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E67146D-5C23-B934-5297-21CA41EC50D5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49501B2D-4722-A842-E2D0-A710CB495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BC6FAFB-DB26-233E-1701-94E11165FE1E}"/>
              </a:ext>
            </a:extLst>
          </p:cNvPr>
          <p:cNvSpPr txBox="1"/>
          <p:nvPr/>
        </p:nvSpPr>
        <p:spPr>
          <a:xfrm>
            <a:off x="3068936" y="285696"/>
            <a:ext cx="501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Lograr la cobranza al 100% de los plazos comerciales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AC866C8-3CEF-B7F6-D37C-0C39FB8A0140}"/>
              </a:ext>
            </a:extLst>
          </p:cNvPr>
          <p:cNvCxnSpPr/>
          <p:nvPr/>
        </p:nvCxnSpPr>
        <p:spPr>
          <a:xfrm>
            <a:off x="2974529" y="1088285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97AFF9B8-9D68-B37A-C930-27C08488A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132372"/>
              </p:ext>
            </p:extLst>
          </p:nvPr>
        </p:nvGraphicFramePr>
        <p:xfrm>
          <a:off x="8765090" y="188012"/>
          <a:ext cx="3254476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X</a:t>
                      </a:r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FC665622-6E3F-50ED-47F2-68E07F3EEC1E}"/>
              </a:ext>
            </a:extLst>
          </p:cNvPr>
          <p:cNvSpPr txBox="1"/>
          <p:nvPr/>
        </p:nvSpPr>
        <p:spPr>
          <a:xfrm>
            <a:off x="10009149" y="6384530"/>
            <a:ext cx="2093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Futura Lt BT" panose="020B0402020204020303" pitchFamily="34" charset="0"/>
              </a:rPr>
              <a:t>F3PNO-DIR-01.01</a:t>
            </a:r>
          </a:p>
          <a:p>
            <a:pPr algn="ctr"/>
            <a:endParaRPr lang="es-MX" sz="1800" b="1" dirty="0">
              <a:solidFill>
                <a:schemeClr val="bg1">
                  <a:lumMod val="95000"/>
                </a:schemeClr>
              </a:solidFill>
              <a:latin typeface="Futura Lt BT" panose="020B04020202040203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9F175E-B2CF-7931-FF78-B1CECE599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6019060"/>
            <a:ext cx="838940" cy="8389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FCF2046-8D74-2AF8-E09B-C85C9442E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30CDBD0-0B6D-B2D6-167E-5A0FB5E13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50" y="1512158"/>
            <a:ext cx="10977338" cy="460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96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F7982B09-4F44-CCBB-D8DB-98E8B7EAF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31C8759D-7635-A62E-09A4-57B27C936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495910"/>
              </p:ext>
            </p:extLst>
          </p:nvPr>
        </p:nvGraphicFramePr>
        <p:xfrm>
          <a:off x="2625215" y="1498889"/>
          <a:ext cx="9156291" cy="4663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74368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69165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41275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Identificación oportuna de los clientes antes de caer en mora.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kern="1200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Actualización de la cartera de clientes.</a:t>
                      </a:r>
                      <a:endParaRPr lang="es-MX" sz="14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Envío de estados de cuenta y/o llamadas telefónicas al cliente para anticipar vencimiento.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La actividad se llevará permanentemente.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Reuniones semanales con área comercial y clientes.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400" b="1" kern="1200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  <a:endParaRPr lang="es-MX" sz="1400" kern="120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Toma de decisiones preventivas en las reuniones (Seguimiento a ordenes de compra).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800884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Reforzar el uso de plataformas en clientes nuevos.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400" b="1" kern="1200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  <a:endParaRPr lang="es-MX" sz="1400" b="1" dirty="0">
                        <a:solidFill>
                          <a:srgbClr val="FFC000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Indicar los clientes que usan plataformas para la carga de CFDI.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282523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Asegurar el cumplimiento de carga documentos REPSE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400" b="1" kern="1200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  <a:endParaRPr lang="es-MX" sz="1400" b="1" dirty="0">
                        <a:solidFill>
                          <a:srgbClr val="FFC000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Evitar suspensión de pagos o emisión de Ordenes de Compra.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197212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Futura Lt BT" panose="020B0402020204020303" pitchFamily="34" charset="0"/>
                        </a:rPr>
                        <a:t>Cláusula de Riesgo Fiscal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  <a:endParaRPr lang="es-MX" sz="1400" b="1" dirty="0">
                        <a:solidFill>
                          <a:srgbClr val="FFC000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Concientizar del riesgo de incumplimiento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12466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44D48317-81DC-7160-53A9-8EF613BEE0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9DD23C46-EA31-0461-93B9-F1CD8A44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3B52D8-5807-4DBF-AC49-F87894B00426}"/>
              </a:ext>
            </a:extLst>
          </p:cNvPr>
          <p:cNvSpPr/>
          <p:nvPr/>
        </p:nvSpPr>
        <p:spPr>
          <a:xfrm>
            <a:off x="5903582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83F4FEF6-5668-E4D4-E9B4-F1A18967C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AEB19F5-2C59-1044-7BDE-83381C30E855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</p:spTree>
    <p:extLst>
      <p:ext uri="{BB962C8B-B14F-4D97-AF65-F5344CB8AC3E}">
        <p14:creationId xmlns:p14="http://schemas.microsoft.com/office/powerpoint/2010/main" val="1504266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FA621139-C95E-A8A1-12A9-494DD5FC4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272786" y="1621717"/>
            <a:ext cx="2057459" cy="2582180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F3F37D6D-2842-2484-DB2B-1334DA7F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43" y="146204"/>
            <a:ext cx="8554064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solidFill>
                  <a:srgbClr val="002060"/>
                </a:solidFill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</a:b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3°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0A5244B-9C65-D9A5-477B-C9647FF83857}"/>
              </a:ext>
            </a:extLst>
          </p:cNvPr>
          <p:cNvSpPr/>
          <p:nvPr/>
        </p:nvSpPr>
        <p:spPr>
          <a:xfrm flipH="1">
            <a:off x="4447427" y="156061"/>
            <a:ext cx="82516" cy="825857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27AB1FF6-F0ED-5AE2-D56E-933D668AFF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2913594" y="175913"/>
            <a:ext cx="1422432" cy="846617"/>
          </a:xfrm>
          <a:prstGeom prst="rect">
            <a:avLst/>
          </a:prstGeom>
        </p:spPr>
      </p:pic>
      <p:graphicFrame>
        <p:nvGraphicFramePr>
          <p:cNvPr id="2" name="Tabla 8">
            <a:extLst>
              <a:ext uri="{FF2B5EF4-FFF2-40B4-BE49-F238E27FC236}">
                <a16:creationId xmlns:a16="http://schemas.microsoft.com/office/drawing/2014/main" id="{6D890EEC-5019-71D3-9FA1-E8BEE7923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591623"/>
              </p:ext>
            </p:extLst>
          </p:nvPr>
        </p:nvGraphicFramePr>
        <p:xfrm>
          <a:off x="2458680" y="1272129"/>
          <a:ext cx="8916627" cy="29260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39549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80526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4196552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892769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rgbClr val="002060"/>
                          </a:solidFill>
                        </a:rPr>
                        <a:t>Actividad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00B050"/>
                          </a:solidFill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FFC000"/>
                          </a:solidFill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FF0000"/>
                          </a:solidFill>
                        </a:rPr>
                        <a:t>No cumple</a:t>
                      </a:r>
                      <a:endParaRPr lang="es-MX" sz="1400" b="1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002060"/>
                          </a:solidFill>
                        </a:rPr>
                        <a:t>Observaciones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Fidelización y reventa</a:t>
                      </a:r>
                      <a:endParaRPr lang="es-MX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</a:rPr>
                        <a:t>Cumple</a:t>
                      </a:r>
                    </a:p>
                    <a:p>
                      <a:pPr algn="ctr"/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b="0" dirty="0">
                          <a:solidFill>
                            <a:srgbClr val="002060"/>
                          </a:solidFill>
                        </a:rPr>
                        <a:t>El cliente Magneti Marelli, desarrolla reventa en el servicio de atracción de talento</a:t>
                      </a:r>
                      <a:endParaRPr lang="es-MX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solidFill>
                            <a:srgbClr val="002060"/>
                          </a:solidFill>
                        </a:rPr>
                        <a:t>Especialización y Segmentación del Mercado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</a:rPr>
                        <a:t>Cumple</a:t>
                      </a:r>
                    </a:p>
                    <a:p>
                      <a:pPr algn="ctr"/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b="0" dirty="0">
                          <a:solidFill>
                            <a:srgbClr val="002060"/>
                          </a:solidFill>
                        </a:rPr>
                        <a:t>N</a:t>
                      </a:r>
                      <a:r>
                        <a:rPr lang="es-MX" sz="1600" b="0" dirty="0">
                          <a:solidFill>
                            <a:srgbClr val="002060"/>
                          </a:solidFill>
                        </a:rPr>
                        <a:t>os segmentamos en procesos de atracción de talento masivo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Promoción en Marketing Web.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</a:rPr>
                        <a:t>En proceso</a:t>
                      </a:r>
                    </a:p>
                    <a:p>
                      <a:pPr algn="ctr"/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rgbClr val="002060"/>
                          </a:solidFill>
                        </a:rPr>
                        <a:t>A través de leads no se han logrado cierres de ventas, la estrategia funcional es a través de </a:t>
                      </a:r>
                      <a:r>
                        <a:rPr lang="es-MX" sz="1600" b="1" dirty="0">
                          <a:solidFill>
                            <a:srgbClr val="002060"/>
                          </a:solidFill>
                        </a:rPr>
                        <a:t>Referidos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427890"/>
                  </a:ext>
                </a:extLst>
              </a:tr>
            </a:tbl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0FFA8B22-028C-973C-3704-253B3912E7D0}"/>
              </a:ext>
            </a:extLst>
          </p:cNvPr>
          <p:cNvGrpSpPr/>
          <p:nvPr/>
        </p:nvGrpSpPr>
        <p:grpSpPr>
          <a:xfrm>
            <a:off x="118481" y="6019060"/>
            <a:ext cx="11984309" cy="838940"/>
            <a:chOff x="118481" y="6019060"/>
            <a:chExt cx="11984309" cy="83894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5E5D2D87-9671-70F7-E6C5-E8372DDA659C}"/>
                </a:ext>
              </a:extLst>
            </p:cNvPr>
            <p:cNvSpPr txBox="1"/>
            <p:nvPr/>
          </p:nvSpPr>
          <p:spPr>
            <a:xfrm>
              <a:off x="10009149" y="6384530"/>
              <a:ext cx="20936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b="1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 pitchFamily="34" charset="0"/>
                </a:rPr>
                <a:t>F3PNO-DIR-01.01</a:t>
              </a: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26BED0E-0AAC-2878-4C64-4211F419C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50" y="6019060"/>
              <a:ext cx="838940" cy="83894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AF7F71B-1F3A-EB4A-7E14-E36F308E5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81" y="6067705"/>
              <a:ext cx="739317" cy="739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3261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038D4-BDFA-6E3A-F345-613C2C3D9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2F94631C-441F-6735-B182-8A0141D074D3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21B982A-11D5-1904-B0A8-10C18A119D4D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C2D1ED7-01F7-BE07-465A-DC608C6BFC4D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46D1206-5A61-8E6E-48D5-D75CF49FF564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18AADBE-43F3-9E0A-D5DE-C22B8F5E8A3B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F22F4726-72ED-119E-908E-9535F53EB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5AC1691-D55C-29A7-ED83-C04DCDCD8C94}"/>
              </a:ext>
            </a:extLst>
          </p:cNvPr>
          <p:cNvSpPr txBox="1"/>
          <p:nvPr/>
        </p:nvSpPr>
        <p:spPr>
          <a:xfrm>
            <a:off x="3068936" y="285696"/>
            <a:ext cx="501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Futura Lt BT" panose="020B0402020204020303" pitchFamily="34" charset="0"/>
              </a:rPr>
              <a:t>Lograr mínimo 96% de satisfacción del usuario en los servicios del área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EC545F2-4BFE-B4C2-861D-8A423BD74F1B}"/>
              </a:ext>
            </a:extLst>
          </p:cNvPr>
          <p:cNvCxnSpPr/>
          <p:nvPr/>
        </p:nvCxnSpPr>
        <p:spPr>
          <a:xfrm>
            <a:off x="3194568" y="1089817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9C5F754D-3F77-06E5-31ED-48E077D7C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327025"/>
              </p:ext>
            </p:extLst>
          </p:nvPr>
        </p:nvGraphicFramePr>
        <p:xfrm>
          <a:off x="8306568" y="188012"/>
          <a:ext cx="3712998" cy="10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817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214762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34232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77635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61552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77F133A-FF86-B3D3-F502-9E3CE5EE27CC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67C0A3B-5791-1526-EB4E-0B0378185F94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1B3D3F-A0DD-B40C-CB8B-8D51279FD0FA}"/>
              </a:ext>
            </a:extLst>
          </p:cNvPr>
          <p:cNvSpPr txBox="1"/>
          <p:nvPr/>
        </p:nvSpPr>
        <p:spPr>
          <a:xfrm>
            <a:off x="10009149" y="6384530"/>
            <a:ext cx="2093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Futura Lt BT" panose="020B0402020204020303" pitchFamily="34" charset="0"/>
              </a:rPr>
              <a:t>F3PNO-DIR-01.01</a:t>
            </a:r>
          </a:p>
          <a:p>
            <a:pPr algn="ctr"/>
            <a:endParaRPr lang="es-MX" sz="1800" b="1" dirty="0">
              <a:solidFill>
                <a:schemeClr val="bg1">
                  <a:lumMod val="95000"/>
                </a:schemeClr>
              </a:solidFill>
              <a:latin typeface="Futura Lt BT" panose="020B04020202040203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188E8BA-5EF2-E0F4-69E6-4355652F9F37}"/>
              </a:ext>
            </a:extLst>
          </p:cNvPr>
          <p:cNvSpPr txBox="1"/>
          <p:nvPr/>
        </p:nvSpPr>
        <p:spPr>
          <a:xfrm>
            <a:off x="3229914" y="4017126"/>
            <a:ext cx="8116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/>
              </a:rPr>
              <a:t>Implementar un calendario fijo de reportes semanales/mensuales (flujo de efectivo, pagos pendientes, proyecciones de caja).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500" b="1" dirty="0">
                <a:latin typeface="Futura Lt BT" panose="020B0402020204020303"/>
              </a:rPr>
              <a:t>Proponer una revisión trimestral de procesos internos (pagos, conciliaciones, dispersión de nóminas).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500" b="1" dirty="0">
                <a:latin typeface="Futura Lt BT" panose="020B0402020204020303"/>
              </a:rPr>
              <a:t>Realizar reuniones mensuales con áreas usuarias para conocer necesidades y retroalimentar sobre compras realizadas.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500" b="1" dirty="0">
                <a:latin typeface="Futura Lt BT" panose="020B0402020204020303"/>
              </a:rPr>
              <a:t>Capacitar al personal en negociación, evaluación de proveedores y herramientas digitales de compras.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D4D3F9C-5527-D71C-7F9B-1E8AAC75F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6019060"/>
            <a:ext cx="838940" cy="83894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CBAE8DC-6B65-4706-585C-4EC571EAA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8AA5579-C821-CE6C-AA82-AE1F40812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881" y="1634941"/>
            <a:ext cx="633095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22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16BEB-0F39-A7EE-1C56-D2617CD96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3D7DEDE-C569-3BC5-81A9-14FE4DE26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26A77F94-4177-66B3-D329-DC9A27789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340914"/>
              </p:ext>
            </p:extLst>
          </p:nvPr>
        </p:nvGraphicFramePr>
        <p:xfrm>
          <a:off x="2932981" y="1863214"/>
          <a:ext cx="8892769" cy="3230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65951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s-ES" sz="1500" dirty="0">
                          <a:latin typeface="Futura Lt BT" panose="020B0402020204020303" pitchFamily="34" charset="0"/>
                        </a:rPr>
                        <a:t>Verificar que las quejas se cierren conforme a procedimiento de calidad.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Este punto se reforzará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Reforzar comunicación proactiva con usuarios sobre tiempos, soluciones y seguimiento.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18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Esta es una actividad permanente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500" dirty="0">
                          <a:latin typeface="Futura Lt BT" panose="020B0402020204020303" pitchFamily="34" charset="0"/>
                        </a:rPr>
                        <a:t>Difusión de procedimiento de compras para todos los usuarios.</a:t>
                      </a: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s-MX" sz="1500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  <a:endParaRPr lang="es-MX" sz="1800" b="1" dirty="0">
                        <a:solidFill>
                          <a:srgbClr val="FF0000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Se debe programar reunión para hacer hincapié en el proceso.</a:t>
                      </a:r>
                      <a:endParaRPr lang="es-MX" sz="1500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439731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F1412579-21A0-2468-2318-B96DF60385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FA874DE0-30E3-E5DB-7197-8D3281428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3DDDDC4-23E8-8D55-FD7E-B2629ABAC6B6}"/>
              </a:ext>
            </a:extLst>
          </p:cNvPr>
          <p:cNvSpPr/>
          <p:nvPr/>
        </p:nvSpPr>
        <p:spPr>
          <a:xfrm>
            <a:off x="5903582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68744743-9B72-5882-0B7C-8C9C44EA6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6D2378F-9D6C-EF53-6014-1C3E0787790C}"/>
              </a:ext>
            </a:extLst>
          </p:cNvPr>
          <p:cNvSpPr txBox="1"/>
          <p:nvPr/>
        </p:nvSpPr>
        <p:spPr>
          <a:xfrm>
            <a:off x="10009149" y="6384530"/>
            <a:ext cx="2093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  <a:p>
            <a:pPr algn="ctr"/>
            <a:endParaRPr lang="es-MX" sz="1800" b="1" dirty="0">
              <a:solidFill>
                <a:schemeClr val="bg1">
                  <a:lumMod val="95000"/>
                </a:schemeClr>
              </a:solidFill>
              <a:latin typeface="Futura Lt BT" panose="020B04020202040203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5C8A29-E77D-1BF4-3F92-7466A6632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6019060"/>
            <a:ext cx="838940" cy="8389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A092DC9-F0D2-8B28-192D-7A2D9A539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67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F291C-5D35-BD86-E112-5174D8ECB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B09FE0E9-914B-F99A-68FC-64E3654723E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A24B373-4E68-EF22-6972-2F6A88120C27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C21A992-065E-7F03-1D23-0718335EA1D6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7968EF0-E15B-DB45-091E-35B6FD08616C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7D17144-97DD-D80F-8315-8C30A3EA7BBA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E3C66E9-82EB-E03C-66D1-9732BF39E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7A1285B-33C1-13E0-EA4E-EC4CA71C4CC4}"/>
              </a:ext>
            </a:extLst>
          </p:cNvPr>
          <p:cNvSpPr txBox="1"/>
          <p:nvPr/>
        </p:nvSpPr>
        <p:spPr>
          <a:xfrm>
            <a:off x="3068936" y="285696"/>
            <a:ext cx="501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Lograr una rentabilidad mínima del 6% en promedio del grupo empresarial mensualmente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C42AE6E-49D6-112C-1B03-DA451E55BD82}"/>
              </a:ext>
            </a:extLst>
          </p:cNvPr>
          <p:cNvCxnSpPr/>
          <p:nvPr/>
        </p:nvCxnSpPr>
        <p:spPr>
          <a:xfrm>
            <a:off x="3068936" y="1323179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EC14AE90-3CC1-90ED-F798-BCB8C611D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089284"/>
              </p:ext>
            </p:extLst>
          </p:nvPr>
        </p:nvGraphicFramePr>
        <p:xfrm>
          <a:off x="8306568" y="188012"/>
          <a:ext cx="3712998" cy="126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817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214762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34232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77634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61553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3.67%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6493BC69-CCB1-BC47-894B-B336CD1B3605}"/>
              </a:ext>
            </a:extLst>
          </p:cNvPr>
          <p:cNvSpPr txBox="1"/>
          <p:nvPr/>
        </p:nvSpPr>
        <p:spPr>
          <a:xfrm>
            <a:off x="10009149" y="6384530"/>
            <a:ext cx="2093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Futura Lt BT" panose="020B0402020204020303" pitchFamily="34" charset="0"/>
              </a:rPr>
              <a:t>F3PNO-DIR-01.01</a:t>
            </a:r>
          </a:p>
          <a:p>
            <a:pPr algn="ctr"/>
            <a:endParaRPr lang="es-MX" sz="1800" b="1" dirty="0">
              <a:solidFill>
                <a:schemeClr val="bg1">
                  <a:lumMod val="95000"/>
                </a:schemeClr>
              </a:solidFill>
              <a:latin typeface="Futura Lt BT" panose="020B04020202040203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6478D3-3C10-1122-13F9-3754FB28E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6019060"/>
            <a:ext cx="838940" cy="83894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A9B1D00-3412-3C64-57E4-D453CD045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F84CA26-BC51-5470-3D4D-DFBCA0B5F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209" y="1725231"/>
            <a:ext cx="8396478" cy="3598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4447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F25C9-3753-168A-1A8F-E7510988B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54230EAB-3A7B-5CC4-8FD5-A31FA0DDD9AF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0D9F493-D857-FD1B-9168-3571D668A8EF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D470F63-404A-FE0E-FC98-1F2FF61FDB8E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5FDE9E4-A1CE-B8DA-BEEB-A26A2C64F66A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0F95F86-250D-7803-7693-409EEE09C402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4E59C5D4-0904-FDEB-1290-65978AFC1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60CA4C2-D12A-EE77-DB3C-D0D236022A86}"/>
              </a:ext>
            </a:extLst>
          </p:cNvPr>
          <p:cNvSpPr txBox="1"/>
          <p:nvPr/>
        </p:nvSpPr>
        <p:spPr>
          <a:xfrm>
            <a:off x="3068936" y="285696"/>
            <a:ext cx="501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Lograr una rentabilidad mínima del 6% en promedio del grupo empresarial mensualmente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C9AB812-6BC2-DF7D-0354-DABB2C7205DC}"/>
              </a:ext>
            </a:extLst>
          </p:cNvPr>
          <p:cNvCxnSpPr/>
          <p:nvPr/>
        </p:nvCxnSpPr>
        <p:spPr>
          <a:xfrm>
            <a:off x="3068936" y="1339570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15201AF0-4F41-FFA5-7BF0-B290A563A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513804"/>
              </p:ext>
            </p:extLst>
          </p:nvPr>
        </p:nvGraphicFramePr>
        <p:xfrm>
          <a:off x="8306568" y="188012"/>
          <a:ext cx="3712998" cy="126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817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214762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34232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77634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61553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3.67%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74B88C40-D7B4-2216-9149-17A21B2A7165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690A34-5C66-D0E0-6BD4-0A30C3476E5F}"/>
              </a:ext>
            </a:extLst>
          </p:cNvPr>
          <p:cNvSpPr txBox="1"/>
          <p:nvPr/>
        </p:nvSpPr>
        <p:spPr>
          <a:xfrm>
            <a:off x="3471452" y="2379649"/>
            <a:ext cx="811663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Realizar un estado de resultados mensual por servicio para saber cuál es el que genera mayor rentabilidad.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Identificar servicios con bajo margen de utilidad y renegociar.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Renegociar con proveedores los costos directos e indirectos.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Evaluar mensualmente la rentabilidad por cliente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419" sz="1500" dirty="0">
                <a:latin typeface="Futura Lt BT" panose="020B0402020204020303" pitchFamily="34" charset="0"/>
              </a:rPr>
              <a:t>Incentivos a equipos de operaciones por objetivos de reclutamiento.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b="1" dirty="0">
                <a:latin typeface="Futura Lt BT" panose="020B0402020204020303"/>
              </a:rPr>
              <a:t>Crear alianzas comerciales con firmas grandes.</a:t>
            </a:r>
            <a:endParaRPr lang="es-419" sz="1500" b="1" dirty="0">
              <a:latin typeface="Futura Lt BT" panose="020B0402020204020303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419" sz="1400" b="1" dirty="0">
              <a:solidFill>
                <a:schemeClr val="bg1">
                  <a:lumMod val="65000"/>
                </a:schemeClr>
              </a:solidFill>
              <a:latin typeface="Futura Lt BT" panose="020B04020202040203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ES" sz="1400" b="1" dirty="0">
              <a:solidFill>
                <a:schemeClr val="bg1">
                  <a:lumMod val="65000"/>
                </a:schemeClr>
              </a:solidFill>
              <a:latin typeface="Futura Lt BT" panose="020B04020202040203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6EF238-80EF-08CA-A11C-933E03504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6019060"/>
            <a:ext cx="838940" cy="8389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D9E4612-893D-0CFE-23F7-D43F43B18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23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04A14-CB49-288A-B94E-BF82E773F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DEF4B07F-8CE0-6BFE-95F5-D3AF7A234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E0F598EB-22A2-4992-FD9F-A94A91F9A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064447"/>
              </p:ext>
            </p:extLst>
          </p:nvPr>
        </p:nvGraphicFramePr>
        <p:xfrm>
          <a:off x="2648219" y="1559700"/>
          <a:ext cx="9156291" cy="3916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Analizar márgenes por servicio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Se refuerza en 3er trimestre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Identificar y eliminar gastos innecesarios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Buscar la deducibilidad al 100% de todos los gastos.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Aplicación de pérdidas fiscales del ejercicio fiscal 2024 para disminuir base impositiva de ISR en provisionales 2025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Buscamos no descapitalizarnos por el pago de ISR de Personas Morales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800884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Amortizar y depreciar los activos fijos y mejoras a edificios mensualmente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Esto puede afectar la rentabilidad mensual.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448219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419" sz="1500" dirty="0">
                          <a:latin typeface="Futura Lt BT" panose="020B0402020204020303" pitchFamily="34" charset="0"/>
                        </a:rPr>
                        <a:t>Incentivos a equipos de operaciones por objetivos de reclutamiento</a:t>
                      </a:r>
                      <a:endParaRPr lang="es-MX" sz="1500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  <a:endParaRPr lang="es-MX" sz="1800" b="1" dirty="0">
                        <a:solidFill>
                          <a:srgbClr val="FF0000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Bonos </a:t>
                      </a:r>
                      <a:r>
                        <a:rPr lang="es-ES" sz="1500" kern="120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de productividad</a:t>
                      </a:r>
                      <a:endParaRPr lang="es-MX" sz="1500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385493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4425069F-B8CD-4CE5-BB51-0925890C1D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01E22524-F1FD-96CF-BF67-A43800011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382E8D1-53AD-AF0E-5533-BF77DAF58C07}"/>
              </a:ext>
            </a:extLst>
          </p:cNvPr>
          <p:cNvSpPr/>
          <p:nvPr/>
        </p:nvSpPr>
        <p:spPr>
          <a:xfrm>
            <a:off x="5903582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EE248B4F-2831-3A32-AD4D-1D6343CE3D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FFD906-7175-A140-857B-B3BE87BC828B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14CA6A-4728-9D15-A151-C76FB2247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6019060"/>
            <a:ext cx="838940" cy="8389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7A5B90-29C5-1942-2874-7BC8635B6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34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F1F8608-15FA-8438-3B07-08BBAE34E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65" y="5484427"/>
            <a:ext cx="1368468" cy="126943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A3B14FC-50CA-160A-EF56-0C3FB90E438E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accent2">
                    <a:lumMod val="7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EDCD2A0-EE22-4CE6-3E96-B68C4A407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6019060"/>
            <a:ext cx="838940" cy="83894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06DBC75-D423-57FD-6E05-FB5BB1303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0" name="Título 3">
            <a:extLst>
              <a:ext uri="{FF2B5EF4-FFF2-40B4-BE49-F238E27FC236}">
                <a16:creationId xmlns:a16="http://schemas.microsoft.com/office/drawing/2014/main" id="{370C3226-BDD3-3976-1599-B20D5E6C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9210" y="3071373"/>
            <a:ext cx="12192000" cy="1269435"/>
          </a:xfrm>
          <a:noFill/>
        </p:spPr>
        <p:txBody>
          <a:bodyPr>
            <a:normAutofit/>
          </a:bodyPr>
          <a:lstStyle/>
          <a:p>
            <a:pPr algn="ctr"/>
            <a:r>
              <a:rPr lang="es-MX" sz="6600" b="1" dirty="0">
                <a:solidFill>
                  <a:schemeClr val="accent2">
                    <a:lumMod val="75000"/>
                  </a:schemeClr>
                </a:solidFill>
                <a:latin typeface="Futura Lt BT" panose="020B0402020204020303" pitchFamily="34" charset="0"/>
              </a:rPr>
              <a:t>Recursos Humanos</a:t>
            </a:r>
          </a:p>
        </p:txBody>
      </p:sp>
    </p:spTree>
    <p:extLst>
      <p:ext uri="{BB962C8B-B14F-4D97-AF65-F5344CB8AC3E}">
        <p14:creationId xmlns:p14="http://schemas.microsoft.com/office/powerpoint/2010/main" val="2987794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3229914" y="1603614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2625CB16-0DD6-961A-94DE-E790CF4AA65A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2D5A02A-6B79-6295-F85B-0ECE29EBC517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816E9A-045C-D576-ED80-37CAD68117C7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F5759CE-F3E7-6B54-6458-2300A5C92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94DCB4C8-A2ED-4581-3845-C0C46E985922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8275870-259F-8950-2E06-FD04E06DA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B8F6C42-AE73-619A-7623-6D23E3585B8D}"/>
              </a:ext>
            </a:extLst>
          </p:cNvPr>
          <p:cNvSpPr txBox="1"/>
          <p:nvPr/>
        </p:nvSpPr>
        <p:spPr>
          <a:xfrm>
            <a:off x="2848897" y="33954"/>
            <a:ext cx="5796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Futura Lt BT" panose="020B0402020204020303" pitchFamily="34" charset="0"/>
              </a:rPr>
              <a:t>Cumplir al 100% los tiempos de cobertura del personal staff establecidos en el procedimiento de RH.</a:t>
            </a:r>
          </a:p>
        </p:txBody>
      </p:sp>
      <p:graphicFrame>
        <p:nvGraphicFramePr>
          <p:cNvPr id="13" name="Tabla 15">
            <a:extLst>
              <a:ext uri="{FF2B5EF4-FFF2-40B4-BE49-F238E27FC236}">
                <a16:creationId xmlns:a16="http://schemas.microsoft.com/office/drawing/2014/main" id="{4700ABEF-E6B9-1830-C9A3-839DA4C83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87143"/>
              </p:ext>
            </p:extLst>
          </p:nvPr>
        </p:nvGraphicFramePr>
        <p:xfrm>
          <a:off x="8765089" y="188012"/>
          <a:ext cx="3300176" cy="126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830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16150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09491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34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40.34%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 No Cumple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22492FF5-F966-C604-0FD0-AD6217E781B6}"/>
              </a:ext>
            </a:extLst>
          </p:cNvPr>
          <p:cNvSpPr txBox="1"/>
          <p:nvPr/>
        </p:nvSpPr>
        <p:spPr>
          <a:xfrm>
            <a:off x="3647834" y="1619565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800" b="1" dirty="0">
                <a:solidFill>
                  <a:srgbClr val="134174"/>
                </a:solidFill>
                <a:latin typeface="Futura Lt BT" panose="020B0402020204020303" pitchFamily="34" charset="0"/>
              </a:rPr>
              <a:t>3er Trimestre Administrativos = </a:t>
            </a:r>
            <a:r>
              <a:rPr lang="es-MX" b="1" dirty="0">
                <a:solidFill>
                  <a:srgbClr val="134174"/>
                </a:solidFill>
                <a:latin typeface="Futura Lt BT" panose="020B0402020204020303" pitchFamily="34" charset="0"/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Futura Lt BT" panose="020B0402020204020303" pitchFamily="34" charset="0"/>
              </a:rPr>
              <a:t>40.34</a:t>
            </a:r>
            <a:r>
              <a:rPr lang="es-MX" sz="1800" b="1" dirty="0">
                <a:solidFill>
                  <a:srgbClr val="FF0000"/>
                </a:solidFill>
                <a:latin typeface="Futura Lt BT" panose="020B0402020204020303" pitchFamily="34" charset="0"/>
              </a:rPr>
              <a:t>%</a:t>
            </a:r>
            <a:r>
              <a:rPr lang="es-MX" sz="1800" b="1" dirty="0">
                <a:solidFill>
                  <a:srgbClr val="00B050"/>
                </a:solidFill>
                <a:latin typeface="Futura Lt BT" panose="020B0402020204020303" pitchFamily="34" charset="0"/>
              </a:rPr>
              <a:t>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DE16229-B7AB-173D-35B0-346E43E451CC}"/>
              </a:ext>
            </a:extLst>
          </p:cNvPr>
          <p:cNvSpPr txBox="1"/>
          <p:nvPr/>
        </p:nvSpPr>
        <p:spPr>
          <a:xfrm>
            <a:off x="3047086" y="4428431"/>
            <a:ext cx="83782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Blip>
                <a:blip r:embed="rId5"/>
              </a:buBlip>
            </a:pPr>
            <a:r>
              <a:rPr lang="es-ES" sz="2000" dirty="0">
                <a:latin typeface="Futura Lt BT" panose="020B0402020204020303" pitchFamily="34" charset="0"/>
              </a:rPr>
              <a:t>Aplicación de exámenes con preguntas específicas por puesto para un reclutamiento más efectivo.</a:t>
            </a:r>
          </a:p>
          <a:p>
            <a:pPr indent="-285750" algn="just">
              <a:buBlip>
                <a:blip r:embed="rId5"/>
              </a:buBlip>
            </a:pPr>
            <a:r>
              <a:rPr lang="es-ES" sz="2000" dirty="0">
                <a:latin typeface="Futura Lt BT" panose="020B0402020204020303" pitchFamily="34" charset="0"/>
              </a:rPr>
              <a:t>Mantener y actualizar cartera de puestos de mayor rotación. </a:t>
            </a:r>
          </a:p>
          <a:p>
            <a:pPr indent="-285750" algn="just">
              <a:buBlip>
                <a:blip r:embed="rId5"/>
              </a:buBlip>
            </a:pPr>
            <a:r>
              <a:rPr lang="es-ES" sz="2000" dirty="0">
                <a:latin typeface="Futura Lt BT" panose="020B0402020204020303" pitchFamily="34" charset="0"/>
              </a:rPr>
              <a:t>Fomentar desarrollo interno.</a:t>
            </a:r>
          </a:p>
          <a:p>
            <a:pPr indent="-285750" algn="just">
              <a:buBlip>
                <a:blip r:embed="rId5"/>
              </a:buBlip>
            </a:pPr>
            <a:r>
              <a:rPr lang="es-ES" sz="2000" dirty="0">
                <a:latin typeface="Futura Lt BT" panose="020B0402020204020303" pitchFamily="34" charset="0"/>
              </a:rPr>
              <a:t>Implementación de tabulador con sueldos más competitivos.</a:t>
            </a:r>
          </a:p>
        </p:txBody>
      </p:sp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C0192714-6C02-9316-1FDD-2B0BBA8A71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018707"/>
              </p:ext>
            </p:extLst>
          </p:nvPr>
        </p:nvGraphicFramePr>
        <p:xfrm>
          <a:off x="3583775" y="2077023"/>
          <a:ext cx="8481490" cy="190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276659" imgH="961911" progId="Excel.Sheet.12">
                  <p:embed/>
                </p:oleObj>
              </mc:Choice>
              <mc:Fallback>
                <p:oleObj name="Worksheet" r:id="rId6" imgW="4276659" imgH="961911" progId="Excel.Sheet.12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C0192714-6C02-9316-1FDD-2B0BBA8A71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83775" y="2077023"/>
                        <a:ext cx="8481490" cy="190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791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2FCD6-03EB-5AF2-BF9D-E3E5396FB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3BC87BB2-C006-FDD5-37ED-EA4688EE6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30EBDD0-CFEE-1B9B-9DC0-671C864D625E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0A94A68-ECAA-3A0E-C52A-C72F018E1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792793CB-A4AF-C0A0-8B8D-F51E5FCC55F0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F963AD1-7F98-09CC-ECF4-AC2E5D9D2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3718062-C936-F8DF-41F5-AE5EA7865EF3}"/>
              </a:ext>
            </a:extLst>
          </p:cNvPr>
          <p:cNvSpPr txBox="1"/>
          <p:nvPr/>
        </p:nvSpPr>
        <p:spPr>
          <a:xfrm>
            <a:off x="2128461" y="104338"/>
            <a:ext cx="733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Futura Lt BT" panose="020B0402020204020303" pitchFamily="34" charset="0"/>
              </a:rPr>
              <a:t>Vacantes Cubiertas 3 Trimestre Administrativas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FBB6C991-7E57-CCDB-6B0F-B911ED3699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743302"/>
              </p:ext>
            </p:extLst>
          </p:nvPr>
        </p:nvGraphicFramePr>
        <p:xfrm>
          <a:off x="-10665" y="1343891"/>
          <a:ext cx="12164494" cy="2660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1934704" imgH="2609716" progId="Excel.Sheet.12">
                  <p:embed/>
                </p:oleObj>
              </mc:Choice>
              <mc:Fallback>
                <p:oleObj name="Worksheet" r:id="rId5" imgW="11934704" imgH="2609716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FBB6C991-7E57-CCDB-6B0F-B911ED3699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0665" y="1343891"/>
                        <a:ext cx="12164494" cy="2660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859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3390166" y="1627195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2625CB16-0DD6-961A-94DE-E790CF4AA65A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2D5A02A-6B79-6295-F85B-0ECE29EBC517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B7306C-AF29-A8F2-9C6F-0949943977E2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12D54A8-E0DC-E2E7-36AB-00C675DA6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4EB4F518-0059-A930-D34D-F2B785A1197D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E291E4B-8FCE-4E61-9D0C-13390D547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F8EE43-9D91-7946-60D6-3F90159CBFE7}"/>
              </a:ext>
            </a:extLst>
          </p:cNvPr>
          <p:cNvSpPr txBox="1"/>
          <p:nvPr/>
        </p:nvSpPr>
        <p:spPr>
          <a:xfrm>
            <a:off x="2827049" y="37153"/>
            <a:ext cx="5796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Futura Lt BT" panose="020B0402020204020303" pitchFamily="34" charset="0"/>
              </a:rPr>
              <a:t>Cumplir al 100% los tiempos de cobertura del personal staff establecidos en el procedimiento de RH.</a:t>
            </a:r>
          </a:p>
        </p:txBody>
      </p:sp>
      <p:graphicFrame>
        <p:nvGraphicFramePr>
          <p:cNvPr id="5" name="Tabla 15">
            <a:extLst>
              <a:ext uri="{FF2B5EF4-FFF2-40B4-BE49-F238E27FC236}">
                <a16:creationId xmlns:a16="http://schemas.microsoft.com/office/drawing/2014/main" id="{6ABDF847-3EE1-1500-BF45-5EECFC5B8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516486"/>
              </p:ext>
            </p:extLst>
          </p:nvPr>
        </p:nvGraphicFramePr>
        <p:xfrm>
          <a:off x="8765089" y="188012"/>
          <a:ext cx="3300176" cy="126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830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16150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09491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34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57%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 No Cumple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6E4B5BEF-EE46-E4FC-D498-81BD1276F55D}"/>
              </a:ext>
            </a:extLst>
          </p:cNvPr>
          <p:cNvSpPr txBox="1"/>
          <p:nvPr/>
        </p:nvSpPr>
        <p:spPr>
          <a:xfrm>
            <a:off x="3647834" y="1619565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800" b="1" dirty="0">
                <a:solidFill>
                  <a:srgbClr val="134174"/>
                </a:solidFill>
                <a:latin typeface="Futura Lt BT" panose="020B0402020204020303" pitchFamily="34" charset="0"/>
              </a:rPr>
              <a:t>3er Trimestre Operativos especializados = </a:t>
            </a:r>
            <a:r>
              <a:rPr lang="es-MX" b="1" dirty="0">
                <a:solidFill>
                  <a:srgbClr val="134174"/>
                </a:solidFill>
                <a:latin typeface="Futura Lt BT" panose="020B0402020204020303" pitchFamily="34" charset="0"/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Futura Lt BT" panose="020B0402020204020303" pitchFamily="34" charset="0"/>
              </a:rPr>
              <a:t>57</a:t>
            </a:r>
            <a:r>
              <a:rPr lang="es-MX" sz="1800" b="1" dirty="0">
                <a:solidFill>
                  <a:srgbClr val="FF0000"/>
                </a:solidFill>
                <a:latin typeface="Futura Lt BT" panose="020B0402020204020303" pitchFamily="34" charset="0"/>
              </a:rPr>
              <a:t>%</a:t>
            </a:r>
            <a:r>
              <a:rPr lang="es-MX" sz="1800" b="1" dirty="0">
                <a:solidFill>
                  <a:srgbClr val="00B050"/>
                </a:solidFill>
                <a:latin typeface="Futura Lt BT" panose="020B0402020204020303" pitchFamily="34" charset="0"/>
              </a:rPr>
              <a:t>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4BD1967-17DF-E176-E4EE-98195671C6AE}"/>
              </a:ext>
            </a:extLst>
          </p:cNvPr>
          <p:cNvSpPr txBox="1"/>
          <p:nvPr/>
        </p:nvSpPr>
        <p:spPr>
          <a:xfrm>
            <a:off x="3047086" y="4428431"/>
            <a:ext cx="83782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Blip>
                <a:blip r:embed="rId5"/>
              </a:buBlip>
            </a:pPr>
            <a:r>
              <a:rPr lang="es-ES" sz="2000" dirty="0">
                <a:latin typeface="Futura Lt BT" panose="020B0402020204020303" pitchFamily="34" charset="0"/>
              </a:rPr>
              <a:t>Aplicación de exámenes con preguntas específicas por puesto para un reclutamiento más efectivo.</a:t>
            </a:r>
          </a:p>
          <a:p>
            <a:pPr indent="-285750" algn="just">
              <a:buBlip>
                <a:blip r:embed="rId5"/>
              </a:buBlip>
            </a:pPr>
            <a:r>
              <a:rPr lang="es-ES" sz="2000" dirty="0">
                <a:latin typeface="Futura Lt BT" panose="020B0402020204020303" pitchFamily="34" charset="0"/>
              </a:rPr>
              <a:t>Mantener y actualizar cartera de puestos de mayor rotación. </a:t>
            </a:r>
          </a:p>
          <a:p>
            <a:pPr indent="-285750" algn="just">
              <a:buBlip>
                <a:blip r:embed="rId5"/>
              </a:buBlip>
            </a:pPr>
            <a:r>
              <a:rPr lang="es-ES" sz="2000" dirty="0">
                <a:latin typeface="Futura Lt BT" panose="020B0402020204020303" pitchFamily="34" charset="0"/>
              </a:rPr>
              <a:t>Fomentar desarrollo interno.</a:t>
            </a:r>
          </a:p>
          <a:p>
            <a:pPr indent="-285750" algn="just">
              <a:buBlip>
                <a:blip r:embed="rId5"/>
              </a:buBlip>
            </a:pPr>
            <a:r>
              <a:rPr lang="es-ES" sz="2000" dirty="0">
                <a:latin typeface="Futura Lt BT" panose="020B0402020204020303" pitchFamily="34" charset="0"/>
              </a:rPr>
              <a:t>Implementación de tabulador con sueldos más competitivos</a:t>
            </a:r>
          </a:p>
        </p:txBody>
      </p:sp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D7525F39-A354-3ADB-3435-AB14771D01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403985"/>
              </p:ext>
            </p:extLst>
          </p:nvPr>
        </p:nvGraphicFramePr>
        <p:xfrm>
          <a:off x="3519487" y="2166362"/>
          <a:ext cx="8518068" cy="1803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543312" imgH="961911" progId="Excel.Sheet.12">
                  <p:embed/>
                </p:oleObj>
              </mc:Choice>
              <mc:Fallback>
                <p:oleObj name="Worksheet" r:id="rId6" imgW="4543312" imgH="961911" progId="Excel.Sheet.12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D7525F39-A354-3ADB-3435-AB14771D01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19487" y="2166362"/>
                        <a:ext cx="8518068" cy="1803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4232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10D46-E857-25F6-FAA4-D2D9A2FED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127A61A5-9295-905A-567D-07BA97347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731EA5-A67B-C99B-1768-9CD30DD122BC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FCD49D2-A0CC-7561-C3A9-9818390BA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474640FA-4FF9-0D17-A431-12E671178A2C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88C21BF-5206-5204-C8F0-D38022327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DAB9A66-B2B9-4161-86E6-4F5BBDF21C24}"/>
              </a:ext>
            </a:extLst>
          </p:cNvPr>
          <p:cNvSpPr txBox="1"/>
          <p:nvPr/>
        </p:nvSpPr>
        <p:spPr>
          <a:xfrm>
            <a:off x="1685115" y="0"/>
            <a:ext cx="914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Futura Lt BT" panose="020B0402020204020303" pitchFamily="34" charset="0"/>
              </a:rPr>
              <a:t>Vacantes Cubiertas 3 Trimestre Operativo especializado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68CD53F-E7F9-3DB9-7BAB-B8ECDA90B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295945"/>
              </p:ext>
            </p:extLst>
          </p:nvPr>
        </p:nvGraphicFramePr>
        <p:xfrm>
          <a:off x="38100" y="1153937"/>
          <a:ext cx="121539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2154078" imgH="3352926" progId="Excel.Sheet.12">
                  <p:embed/>
                </p:oleObj>
              </mc:Choice>
              <mc:Fallback>
                <p:oleObj name="Worksheet" r:id="rId5" imgW="12154078" imgH="3352926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668CD53F-E7F9-3DB9-7BAB-B8ECDA90B1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" y="1153937"/>
                        <a:ext cx="12153900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183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4E344-7C41-9B98-E187-DC689385D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46E02AD5-B7AF-A1CD-5ACA-AC0C6117A774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9DAE4CD-17F6-5C58-3A09-CBC9374BB224}"/>
              </a:ext>
            </a:extLst>
          </p:cNvPr>
          <p:cNvSpPr txBox="1"/>
          <p:nvPr/>
        </p:nvSpPr>
        <p:spPr>
          <a:xfrm>
            <a:off x="201929" y="508513"/>
            <a:ext cx="151909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9659C34-FC06-3043-C898-3BDB1BD81AB9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56AE34E-252B-D009-EA47-E3F7BF1A02EE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84D4A2D-7775-1886-D9AB-5A40CED2B302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E84766F-20CE-22FD-2B8C-EA77400B4759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solidFill>
                  <a:srgbClr val="002060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s-MX" dirty="0"/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879B190-A1C2-D83A-13D0-1EF0169080AB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3D7B12D9-E569-75DD-CD7E-C2A0CC279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D75D749-B589-3075-76EF-ABFC89F87B0F}"/>
              </a:ext>
            </a:extLst>
          </p:cNvPr>
          <p:cNvCxnSpPr>
            <a:cxnSpLocks/>
          </p:cNvCxnSpPr>
          <p:nvPr/>
        </p:nvCxnSpPr>
        <p:spPr>
          <a:xfrm>
            <a:off x="3099007" y="929149"/>
            <a:ext cx="5440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8C6D711C-0D9E-78F5-2710-62EEA4581464}"/>
              </a:ext>
            </a:extLst>
          </p:cNvPr>
          <p:cNvSpPr txBox="1"/>
          <p:nvPr/>
        </p:nvSpPr>
        <p:spPr>
          <a:xfrm>
            <a:off x="2981024" y="142136"/>
            <a:ext cx="5697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002060"/>
                </a:solidFill>
              </a:rPr>
              <a:t>Incrementar la facturación en el servicio de psicometría en un 400 % vs 2024</a:t>
            </a:r>
          </a:p>
        </p:txBody>
      </p:sp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5BABB52A-C41A-EFD3-21CE-6DB604165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649790"/>
              </p:ext>
            </p:extLst>
          </p:nvPr>
        </p:nvGraphicFramePr>
        <p:xfrm>
          <a:off x="8777073" y="211627"/>
          <a:ext cx="3254476" cy="102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2795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dirty="0">
                          <a:solidFill>
                            <a:srgbClr val="002060"/>
                          </a:solidFill>
                        </a:rPr>
                        <a:t>Estatus de cumplimiento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Porcentaje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Medidor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2 %</a:t>
                      </a:r>
                      <a:r>
                        <a:rPr lang="es-MX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rgbClr val="00206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6000">
                          <a:srgbClr val="FF00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rgbClr val="FFFF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B05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FA535525-094B-06CC-0D82-F7E0CA0E625C}"/>
              </a:ext>
            </a:extLst>
          </p:cNvPr>
          <p:cNvSpPr txBox="1"/>
          <p:nvPr/>
        </p:nvSpPr>
        <p:spPr>
          <a:xfrm>
            <a:off x="3310992" y="4890578"/>
            <a:ext cx="8010367" cy="181588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2700000" scaled="1"/>
            <a:tileRect/>
          </a:gradFill>
          <a:ln w="95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2060"/>
                </a:solidFill>
              </a:rPr>
              <a:t>Reposicionamiento del Servicio: de "evaluación" a "herramienta de diagnóstico organizacional"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1400" b="1" dirty="0">
                <a:solidFill>
                  <a:srgbClr val="002060"/>
                </a:solidFill>
              </a:rPr>
              <a:t>Objetivo</a:t>
            </a:r>
            <a:r>
              <a:rPr lang="es-ES" sz="1400" dirty="0">
                <a:solidFill>
                  <a:srgbClr val="002060"/>
                </a:solidFill>
              </a:rPr>
              <a:t>: Aumentar el valor percibido del servicio  (Cambia el enfoque de vender solo "pruebas psicométricas" a ofrecer </a:t>
            </a:r>
            <a:r>
              <a:rPr lang="es-ES" sz="1400" b="1" dirty="0">
                <a:solidFill>
                  <a:srgbClr val="002060"/>
                </a:solidFill>
              </a:rPr>
              <a:t>informes estratégicos para selección, rotación o desarrollo de talento</a:t>
            </a:r>
            <a:r>
              <a:rPr lang="es-ES" sz="1400" dirty="0">
                <a:solidFill>
                  <a:srgbClr val="002060"/>
                </a:solidFill>
              </a:rPr>
              <a:t>.)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altLang="es-MX" sz="1400" dirty="0">
                <a:solidFill>
                  <a:srgbClr val="002060"/>
                </a:solidFill>
              </a:rPr>
              <a:t>Perfil laboral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altLang="es-MX" sz="1400" dirty="0">
                <a:solidFill>
                  <a:srgbClr val="002060"/>
                </a:solidFill>
              </a:rPr>
              <a:t>Estilo de liderazgo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altLang="es-MX" sz="1400" dirty="0">
                <a:solidFill>
                  <a:srgbClr val="002060"/>
                </a:solidFill>
              </a:rPr>
              <a:t>Inteligencia emocional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altLang="es-MX" sz="1400" dirty="0">
                <a:solidFill>
                  <a:srgbClr val="002060"/>
                </a:solidFill>
              </a:rPr>
              <a:t>Honestidad y confiabilidad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altLang="es-MX" sz="1400" dirty="0">
                <a:solidFill>
                  <a:srgbClr val="002060"/>
                </a:solidFill>
              </a:rPr>
              <a:t>Compatibilidad con el puesto</a:t>
            </a:r>
            <a:r>
              <a:rPr lang="es-ES" sz="1400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DD34821-FF5D-DE46-33A8-15928A2FC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469529"/>
              </p:ext>
            </p:extLst>
          </p:nvPr>
        </p:nvGraphicFramePr>
        <p:xfrm>
          <a:off x="3099007" y="1128458"/>
          <a:ext cx="4797944" cy="723683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844213">
                  <a:extLst>
                    <a:ext uri="{9D8B030D-6E8A-4147-A177-3AD203B41FA5}">
                      <a16:colId xmlns:a16="http://schemas.microsoft.com/office/drawing/2014/main" val="1380207532"/>
                    </a:ext>
                  </a:extLst>
                </a:gridCol>
                <a:gridCol w="1392951">
                  <a:extLst>
                    <a:ext uri="{9D8B030D-6E8A-4147-A177-3AD203B41FA5}">
                      <a16:colId xmlns:a16="http://schemas.microsoft.com/office/drawing/2014/main" val="2272386083"/>
                    </a:ext>
                  </a:extLst>
                </a:gridCol>
                <a:gridCol w="1153758">
                  <a:extLst>
                    <a:ext uri="{9D8B030D-6E8A-4147-A177-3AD203B41FA5}">
                      <a16:colId xmlns:a16="http://schemas.microsoft.com/office/drawing/2014/main" val="4036886010"/>
                    </a:ext>
                  </a:extLst>
                </a:gridCol>
                <a:gridCol w="1407022">
                  <a:extLst>
                    <a:ext uri="{9D8B030D-6E8A-4147-A177-3AD203B41FA5}">
                      <a16:colId xmlns:a16="http://schemas.microsoft.com/office/drawing/2014/main" val="3845854041"/>
                    </a:ext>
                  </a:extLst>
                </a:gridCol>
              </a:tblGrid>
              <a:tr h="470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Año</a:t>
                      </a:r>
                      <a:endParaRPr lang="es-419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Facturación</a:t>
                      </a:r>
                      <a:endParaRPr lang="es-419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Incremento (400%)</a:t>
                      </a:r>
                      <a:endParaRPr lang="es-419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Meta</a:t>
                      </a:r>
                      <a:endParaRPr lang="es-419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53287908"/>
                  </a:ext>
                </a:extLst>
              </a:tr>
              <a:tr h="2296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es-419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$          2,620.00 </a:t>
                      </a:r>
                      <a:endParaRPr lang="es-419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$  10,480.00 </a:t>
                      </a:r>
                      <a:endParaRPr lang="es-419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$        13,100.00 </a:t>
                      </a:r>
                      <a:endParaRPr lang="es-419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27084913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5C7F4C15-01DA-1852-5098-99311740CE24}"/>
              </a:ext>
            </a:extLst>
          </p:cNvPr>
          <p:cNvSpPr/>
          <p:nvPr/>
        </p:nvSpPr>
        <p:spPr>
          <a:xfrm>
            <a:off x="9470561" y="3866868"/>
            <a:ext cx="1129004" cy="51318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88AF8DF3-B4A3-A208-36CB-FFCA12EE1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417947"/>
              </p:ext>
            </p:extLst>
          </p:nvPr>
        </p:nvGraphicFramePr>
        <p:xfrm>
          <a:off x="3645170" y="2136115"/>
          <a:ext cx="7047712" cy="2202827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855104">
                  <a:extLst>
                    <a:ext uri="{9D8B030D-6E8A-4147-A177-3AD203B41FA5}">
                      <a16:colId xmlns:a16="http://schemas.microsoft.com/office/drawing/2014/main" val="1674497754"/>
                    </a:ext>
                  </a:extLst>
                </a:gridCol>
                <a:gridCol w="1337824">
                  <a:extLst>
                    <a:ext uri="{9D8B030D-6E8A-4147-A177-3AD203B41FA5}">
                      <a16:colId xmlns:a16="http://schemas.microsoft.com/office/drawing/2014/main" val="3333427752"/>
                    </a:ext>
                  </a:extLst>
                </a:gridCol>
                <a:gridCol w="1103360">
                  <a:extLst>
                    <a:ext uri="{9D8B030D-6E8A-4147-A177-3AD203B41FA5}">
                      <a16:colId xmlns:a16="http://schemas.microsoft.com/office/drawing/2014/main" val="2689714575"/>
                    </a:ext>
                  </a:extLst>
                </a:gridCol>
                <a:gridCol w="1351616">
                  <a:extLst>
                    <a:ext uri="{9D8B030D-6E8A-4147-A177-3AD203B41FA5}">
                      <a16:colId xmlns:a16="http://schemas.microsoft.com/office/drawing/2014/main" val="4189145305"/>
                    </a:ext>
                  </a:extLst>
                </a:gridCol>
                <a:gridCol w="1103360">
                  <a:extLst>
                    <a:ext uri="{9D8B030D-6E8A-4147-A177-3AD203B41FA5}">
                      <a16:colId xmlns:a16="http://schemas.microsoft.com/office/drawing/2014/main" val="4157881774"/>
                    </a:ext>
                  </a:extLst>
                </a:gridCol>
                <a:gridCol w="1296448">
                  <a:extLst>
                    <a:ext uri="{9D8B030D-6E8A-4147-A177-3AD203B41FA5}">
                      <a16:colId xmlns:a16="http://schemas.microsoft.com/office/drawing/2014/main" val="2017599495"/>
                    </a:ext>
                  </a:extLst>
                </a:gridCol>
              </a:tblGrid>
              <a:tr h="56452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MONTO DE FACTURACIÓN 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MONTO DE FACTURACIÓN 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MONTO DE FACTURACIÓN 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02364675"/>
                  </a:ext>
                </a:extLst>
              </a:tr>
              <a:tr h="18817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ENERO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$0.00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ABRIL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$16,800.00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JULIO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$0.00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3624310"/>
                  </a:ext>
                </a:extLst>
              </a:tr>
              <a:tr h="18817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FEBRERO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$0.00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MAYO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$0.00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AGOSTO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$950.00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3256948"/>
                  </a:ext>
                </a:extLst>
              </a:tr>
              <a:tr h="18817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MARZO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$950.00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JUNIO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$0.00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SEPTIEMBRE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$0.00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60436011"/>
                  </a:ext>
                </a:extLst>
              </a:tr>
              <a:tr h="18817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57074653"/>
                  </a:ext>
                </a:extLst>
              </a:tr>
              <a:tr h="1960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PROMEDIO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$316.67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PROMEDIO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$5,600.00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PROMEDIO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$316.67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13038821"/>
                  </a:ext>
                </a:extLst>
              </a:tr>
              <a:tr h="1960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9757975"/>
                  </a:ext>
                </a:extLst>
              </a:tr>
              <a:tr h="38419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PORCENTAJE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2%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PORCENTAJE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43%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PORCENTAJE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2%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17207131"/>
                  </a:ext>
                </a:extLst>
              </a:tr>
            </a:tbl>
          </a:graphicData>
        </a:graphic>
      </p:graphicFrame>
      <p:grpSp>
        <p:nvGrpSpPr>
          <p:cNvPr id="15" name="Grupo 14">
            <a:extLst>
              <a:ext uri="{FF2B5EF4-FFF2-40B4-BE49-F238E27FC236}">
                <a16:creationId xmlns:a16="http://schemas.microsoft.com/office/drawing/2014/main" id="{3D5F1C3D-7456-EE71-1DCE-F91B6AE53156}"/>
              </a:ext>
            </a:extLst>
          </p:cNvPr>
          <p:cNvGrpSpPr/>
          <p:nvPr/>
        </p:nvGrpSpPr>
        <p:grpSpPr>
          <a:xfrm>
            <a:off x="118481" y="6019060"/>
            <a:ext cx="11984309" cy="838940"/>
            <a:chOff x="118481" y="6019060"/>
            <a:chExt cx="11984309" cy="838940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F0B64B2B-B778-54E6-5544-175EDF0EE8E0}"/>
                </a:ext>
              </a:extLst>
            </p:cNvPr>
            <p:cNvSpPr txBox="1"/>
            <p:nvPr/>
          </p:nvSpPr>
          <p:spPr>
            <a:xfrm>
              <a:off x="10009149" y="6384530"/>
              <a:ext cx="20936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b="1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 pitchFamily="34" charset="0"/>
                </a:rPr>
                <a:t>F3PNO-DIR-01.01</a:t>
              </a:r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5A820584-00C4-A62E-5A0B-1256E3ED5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50" y="6019060"/>
              <a:ext cx="838940" cy="838940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40AD9E74-EEF7-CA8B-5D32-2CCA03BFD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81" y="6067705"/>
              <a:ext cx="739317" cy="739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4952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E7FC5-58D9-77B3-FA15-76E9CA14F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730FEEA8-26AD-DFD8-27D5-01A3EBA3F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8F2B9ED-CA5C-D801-DD91-3A5626C105AB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482FD69-3854-CB23-5F4F-9D7773FDB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F1E6C3E6-3D43-7F2E-206C-E0F5E6EE56AB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4CAA824-45DB-6241-5B26-C1ED22944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graphicFrame>
        <p:nvGraphicFramePr>
          <p:cNvPr id="17" name="Tabla 8">
            <a:extLst>
              <a:ext uri="{FF2B5EF4-FFF2-40B4-BE49-F238E27FC236}">
                <a16:creationId xmlns:a16="http://schemas.microsoft.com/office/drawing/2014/main" id="{42985FB2-FC8E-BC81-ECF7-EC7152E3C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664980"/>
              </p:ext>
            </p:extLst>
          </p:nvPr>
        </p:nvGraphicFramePr>
        <p:xfrm>
          <a:off x="2669459" y="1863214"/>
          <a:ext cx="9156291" cy="2956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indent="-285750" algn="just">
                        <a:buBlip>
                          <a:blip r:embed="rId5"/>
                        </a:buBlip>
                      </a:pPr>
                      <a:r>
                        <a:rPr lang="es-ES" sz="1800" dirty="0">
                          <a:latin typeface="Futura Lt BT" panose="020B0402020204020303" pitchFamily="34" charset="0"/>
                        </a:rPr>
                        <a:t>Aplicación de exámenes con preguntas especificas por puesto para un reclutamiento más efectivo.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92D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algn="ctr"/>
                      <a:endParaRPr lang="es-MX" sz="18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Futura Lt BT" panose="020B0402020204020303" pitchFamily="34" charset="0"/>
                        </a:rPr>
                        <a:t>5 preguntas técnicas de conocimientos y 5 por competencias.</a:t>
                      </a:r>
                      <a:endParaRPr lang="es-MX" sz="18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indent="-285750" algn="just">
                        <a:buBlip>
                          <a:blip r:embed="rId5"/>
                        </a:buBlip>
                      </a:pPr>
                      <a:r>
                        <a:rPr lang="es-ES" sz="1800" dirty="0">
                          <a:latin typeface="Futura Lt BT" panose="020B0402020204020303" pitchFamily="34" charset="0"/>
                        </a:rPr>
                        <a:t>Se integra plataforma de servicio nacional de empleo, como una fuente más de reclutamiento.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92D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algn="ctr"/>
                      <a:endParaRPr lang="es-MX" sz="18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Futura Lt BT" panose="020B0402020204020303" pitchFamily="34" charset="0"/>
                        </a:rPr>
                        <a:t>Aplica para todo tipo de puestos.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832699"/>
                  </a:ext>
                </a:extLst>
              </a:tr>
            </a:tbl>
          </a:graphicData>
        </a:graphic>
      </p:graphicFrame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FEED98A9-8184-7EEC-7DCE-5A78D6FFBD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B2914106-4F70-365A-CF53-5EED8DF8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AFDEBE3-E337-8ED3-D946-48325E5AB73D}"/>
              </a:ext>
            </a:extLst>
          </p:cNvPr>
          <p:cNvSpPr/>
          <p:nvPr/>
        </p:nvSpPr>
        <p:spPr>
          <a:xfrm>
            <a:off x="5803218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17877E1D-EF17-6E8B-9B8E-6FE72DCF9D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29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7039E-0C00-938F-A76C-20A0366FF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89920D91-8B4A-4164-3283-00D0DA96A2C4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01E90C9-6F42-2D40-B211-07987DE69E9C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8EB9112-D292-98FE-92E1-E02D06012265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0230F35-5C23-52F0-5AD9-7E81BF05D885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E7BF8A3-C816-9A7D-5C9E-E9F0E48F1F0C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62DDEB21-E86D-8E1B-94A3-15327E2E9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AF9C771-E269-35C3-207B-69870FCAD9FF}"/>
              </a:ext>
            </a:extLst>
          </p:cNvPr>
          <p:cNvCxnSpPr/>
          <p:nvPr/>
        </p:nvCxnSpPr>
        <p:spPr>
          <a:xfrm>
            <a:off x="2974529" y="1088285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BC9228B4-7666-116B-4E7E-F502795979BD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26D99FD-CEE8-B565-8504-B798B25C5D34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6AE9C0-E68F-C219-E86D-93C36F98E2F1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D94FF0C-A4AF-2756-36BA-0D366FB99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5B394618-D127-ABFD-9C25-666908551122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C9763D2-F1B8-24E4-A07C-8E5464080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1FFEDAA-048F-BF5D-A3F4-DA5642F10583}"/>
              </a:ext>
            </a:extLst>
          </p:cNvPr>
          <p:cNvSpPr txBox="1"/>
          <p:nvPr/>
        </p:nvSpPr>
        <p:spPr>
          <a:xfrm>
            <a:off x="2907227" y="233734"/>
            <a:ext cx="5701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rgbClr val="134174"/>
                </a:solidFill>
                <a:latin typeface="Futura Lt BT" panose="020B0402020204020303" pitchFamily="34" charset="0"/>
              </a:rPr>
              <a:t>Cumplir al 100% la NOM 035 con el personal Staff</a:t>
            </a:r>
          </a:p>
        </p:txBody>
      </p:sp>
      <p:graphicFrame>
        <p:nvGraphicFramePr>
          <p:cNvPr id="19" name="Tabla 15">
            <a:extLst>
              <a:ext uri="{FF2B5EF4-FFF2-40B4-BE49-F238E27FC236}">
                <a16:creationId xmlns:a16="http://schemas.microsoft.com/office/drawing/2014/main" id="{12A27BEC-1489-7B66-97CD-D2B377BC1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786723"/>
              </p:ext>
            </p:extLst>
          </p:nvPr>
        </p:nvGraphicFramePr>
        <p:xfrm>
          <a:off x="8620987" y="17769"/>
          <a:ext cx="3572811" cy="123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01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2458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17837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63377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44126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98192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298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569276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X</a:t>
                      </a:r>
                      <a:endParaRPr lang="es-MX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9547E730-5553-9E1A-829B-AA5D8C523EE2}"/>
              </a:ext>
            </a:extLst>
          </p:cNvPr>
          <p:cNvSpPr txBox="1"/>
          <p:nvPr/>
        </p:nvSpPr>
        <p:spPr>
          <a:xfrm>
            <a:off x="2893180" y="4364054"/>
            <a:ext cx="85981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Blip>
                <a:blip r:embed="rId5"/>
              </a:buBlip>
            </a:pPr>
            <a:r>
              <a:rPr lang="es-ES" sz="2000" dirty="0">
                <a:latin typeface="Futura Lt BT" panose="020B0402020204020303" pitchFamily="34" charset="0"/>
              </a:rPr>
              <a:t>2 pausas activas por semana actividades de integración como:</a:t>
            </a:r>
          </a:p>
          <a:p>
            <a:pPr algn="just"/>
            <a:r>
              <a:rPr lang="es-ES" sz="2000" dirty="0">
                <a:latin typeface="Futura Lt BT" panose="020B0402020204020303" pitchFamily="34" charset="0"/>
              </a:rPr>
              <a:t>técnicas de estiramientos, dinámicas etc.</a:t>
            </a:r>
          </a:p>
          <a:p>
            <a:pPr algn="just"/>
            <a:endParaRPr lang="es-ES" sz="2000" dirty="0">
              <a:latin typeface="Futura Lt BT" panose="020B0402020204020303" pitchFamily="34" charset="0"/>
            </a:endParaRPr>
          </a:p>
          <a:p>
            <a:pPr indent="-285750" algn="just">
              <a:buBlip>
                <a:blip r:embed="rId5"/>
              </a:buBlip>
            </a:pPr>
            <a:r>
              <a:rPr lang="es-ES" sz="2000" dirty="0">
                <a:latin typeface="Futura Lt BT" panose="020B0402020204020303" pitchFamily="34" charset="0"/>
              </a:rPr>
              <a:t>Implementación de política para la aplicación a personal de nuevo integrando SWS (clima laboral)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14DA035-5DE2-ACAB-499E-197A2CF3AA4C}"/>
              </a:ext>
            </a:extLst>
          </p:cNvPr>
          <p:cNvSpPr txBox="1"/>
          <p:nvPr/>
        </p:nvSpPr>
        <p:spPr>
          <a:xfrm>
            <a:off x="5739061" y="1364173"/>
            <a:ext cx="61026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rgbClr val="134174"/>
                </a:solidFill>
                <a:latin typeface="Futura Lt BT" panose="020B0402020204020303" pitchFamily="34" charset="0"/>
              </a:rPr>
              <a:t>3er trimestre = </a:t>
            </a:r>
            <a:r>
              <a:rPr lang="es-MX" sz="2400" b="1" dirty="0">
                <a:solidFill>
                  <a:srgbClr val="92D050"/>
                </a:solidFill>
                <a:latin typeface="Futura Lt BT" panose="020B0402020204020303" pitchFamily="34" charset="0"/>
              </a:rPr>
              <a:t>100%</a:t>
            </a:r>
            <a:r>
              <a:rPr lang="es-MX" sz="2400" b="1" dirty="0">
                <a:solidFill>
                  <a:srgbClr val="FF0000"/>
                </a:solidFill>
                <a:latin typeface="Futura Lt BT" panose="020B0402020204020303" pitchFamily="34" charset="0"/>
              </a:rPr>
              <a:t> </a:t>
            </a:r>
            <a:endParaRPr lang="es-MX" sz="1800" b="1" dirty="0">
              <a:solidFill>
                <a:srgbClr val="134174"/>
              </a:solidFill>
              <a:latin typeface="Futura Lt BT" panose="020B04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800" b="1" dirty="0">
              <a:solidFill>
                <a:srgbClr val="134174"/>
              </a:solidFill>
              <a:latin typeface="Futura Lt BT" panose="020B0402020204020303" pitchFamily="34" charset="0"/>
            </a:endParaRPr>
          </a:p>
        </p:txBody>
      </p: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0DF2A808-372B-1078-0277-E7C8B0093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301109"/>
              </p:ext>
            </p:extLst>
          </p:nvPr>
        </p:nvGraphicFramePr>
        <p:xfrm>
          <a:off x="3229914" y="2493946"/>
          <a:ext cx="8872876" cy="1182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7220054" imgH="961911" progId="Excel.Sheet.12">
                  <p:embed/>
                </p:oleObj>
              </mc:Choice>
              <mc:Fallback>
                <p:oleObj name="Worksheet" r:id="rId6" imgW="7220054" imgH="961911" progId="Excel.Sheet.12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0DF2A808-372B-1078-0277-E7C8B0093E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29914" y="2493946"/>
                        <a:ext cx="8872876" cy="1182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6027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9D230-B4B6-C9DA-D3F1-48792B734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C8ACACD4-AC4B-E5B1-103F-AC22B43E7F4E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8C24ECC-4B07-962C-EDEB-DD48568AB735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DE16628-7326-54AA-5F6B-951422B9F3DF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784C502-AEF4-D7ED-A4D2-12AC793168B8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DB17A24-9E0C-3795-75CE-B330DABA3E2A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851F1576-5DAD-5928-F842-354BB288C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E847AFC-D916-4BA0-1699-58C2ACFD7978}"/>
              </a:ext>
            </a:extLst>
          </p:cNvPr>
          <p:cNvCxnSpPr/>
          <p:nvPr/>
        </p:nvCxnSpPr>
        <p:spPr>
          <a:xfrm>
            <a:off x="2974529" y="1088285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2FDA552C-D306-16F1-4487-89377B46E57C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ADFB403C-189F-D84A-9114-1E3402AEFEF5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B3B1343-0D09-20F4-BF42-97A1038ABC64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26C2B70-A335-11B4-F58E-4223B39CE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9069FA04-AC45-AE00-51E2-43F70F59FA54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9850C29-14C5-FE0D-0958-60CA0B81E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3ABB63-8EDF-61FF-0347-6AF663D2496B}"/>
              </a:ext>
            </a:extLst>
          </p:cNvPr>
          <p:cNvSpPr txBox="1"/>
          <p:nvPr/>
        </p:nvSpPr>
        <p:spPr>
          <a:xfrm>
            <a:off x="2907227" y="233734"/>
            <a:ext cx="5701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rgbClr val="134174"/>
                </a:solidFill>
                <a:latin typeface="Futura Lt BT" panose="020B0402020204020303" pitchFamily="34" charset="0"/>
              </a:rPr>
              <a:t>Cumplir al 100% la NOM 035 con el personal Staff</a:t>
            </a:r>
          </a:p>
        </p:txBody>
      </p:sp>
      <p:graphicFrame>
        <p:nvGraphicFramePr>
          <p:cNvPr id="19" name="Tabla 15">
            <a:extLst>
              <a:ext uri="{FF2B5EF4-FFF2-40B4-BE49-F238E27FC236}">
                <a16:creationId xmlns:a16="http://schemas.microsoft.com/office/drawing/2014/main" id="{E97F9E39-B835-E260-245D-B8C1D8336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891478"/>
              </p:ext>
            </p:extLst>
          </p:nvPr>
        </p:nvGraphicFramePr>
        <p:xfrm>
          <a:off x="8620987" y="17769"/>
          <a:ext cx="3572811" cy="123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01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2458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17837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63377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44126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98192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298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569276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X</a:t>
                      </a:r>
                      <a:endParaRPr lang="es-MX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40AD3950-E0F3-540D-42EA-D915374DBA13}"/>
              </a:ext>
            </a:extLst>
          </p:cNvPr>
          <p:cNvSpPr txBox="1"/>
          <p:nvPr/>
        </p:nvSpPr>
        <p:spPr>
          <a:xfrm>
            <a:off x="5739061" y="1364173"/>
            <a:ext cx="61026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rgbClr val="134174"/>
                </a:solidFill>
                <a:latin typeface="Futura Lt BT" panose="020B0402020204020303" pitchFamily="34" charset="0"/>
              </a:rPr>
              <a:t>3er trimestre = </a:t>
            </a:r>
            <a:r>
              <a:rPr lang="es-MX" sz="2400" b="1" dirty="0">
                <a:solidFill>
                  <a:srgbClr val="92D050"/>
                </a:solidFill>
                <a:latin typeface="Futura Lt BT" panose="020B0402020204020303" pitchFamily="34" charset="0"/>
              </a:rPr>
              <a:t>100%</a:t>
            </a:r>
            <a:r>
              <a:rPr lang="es-MX" sz="2400" b="1" dirty="0">
                <a:solidFill>
                  <a:srgbClr val="FF0000"/>
                </a:solidFill>
                <a:latin typeface="Futura Lt BT" panose="020B0402020204020303" pitchFamily="34" charset="0"/>
              </a:rPr>
              <a:t> </a:t>
            </a:r>
            <a:endParaRPr lang="es-MX" sz="1800" b="1" dirty="0">
              <a:solidFill>
                <a:srgbClr val="134174"/>
              </a:solidFill>
              <a:latin typeface="Futura Lt BT" panose="020B04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800" b="1" dirty="0">
              <a:solidFill>
                <a:srgbClr val="134174"/>
              </a:solidFill>
              <a:latin typeface="Futura Lt BT" panose="020B04020202040203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F292ADA-991F-F973-49EF-734B06006440}"/>
              </a:ext>
            </a:extLst>
          </p:cNvPr>
          <p:cNvSpPr txBox="1"/>
          <p:nvPr/>
        </p:nvSpPr>
        <p:spPr>
          <a:xfrm>
            <a:off x="2893180" y="4364054"/>
            <a:ext cx="85981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Blip>
                <a:blip r:embed="rId5"/>
              </a:buBlip>
            </a:pPr>
            <a:r>
              <a:rPr lang="es-ES" sz="2000" dirty="0">
                <a:latin typeface="Futura Lt BT" panose="020B0402020204020303" pitchFamily="34" charset="0"/>
              </a:rPr>
              <a:t>2 pausas activas por semana actividades de integración como:</a:t>
            </a:r>
          </a:p>
          <a:p>
            <a:pPr algn="just"/>
            <a:r>
              <a:rPr lang="es-ES" sz="2000" dirty="0">
                <a:latin typeface="Futura Lt BT" panose="020B0402020204020303" pitchFamily="34" charset="0"/>
              </a:rPr>
              <a:t>técnicas de estiramientos, dinámicas etc.</a:t>
            </a:r>
          </a:p>
          <a:p>
            <a:pPr algn="just"/>
            <a:endParaRPr lang="es-ES" sz="2000" dirty="0">
              <a:latin typeface="Futura Lt BT" panose="020B0402020204020303" pitchFamily="34" charset="0"/>
            </a:endParaRPr>
          </a:p>
          <a:p>
            <a:pPr indent="-285750" algn="just">
              <a:buBlip>
                <a:blip r:embed="rId5"/>
              </a:buBlip>
            </a:pPr>
            <a:r>
              <a:rPr lang="es-ES" sz="2000" dirty="0">
                <a:latin typeface="Futura Lt BT" panose="020B0402020204020303" pitchFamily="34" charset="0"/>
              </a:rPr>
              <a:t>Implementación de política para la aplicación a personal de nuevo integrando SWS (clima laboral)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60345E0F-3766-28CE-8486-2FAA525E72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908897"/>
              </p:ext>
            </p:extLst>
          </p:nvPr>
        </p:nvGraphicFramePr>
        <p:xfrm>
          <a:off x="3273198" y="1871557"/>
          <a:ext cx="8829592" cy="2363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305405" imgH="1152710" progId="Excel.Sheet.12">
                  <p:embed/>
                </p:oleObj>
              </mc:Choice>
              <mc:Fallback>
                <p:oleObj name="Worksheet" r:id="rId6" imgW="4305405" imgH="1152710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60345E0F-3766-28CE-8486-2FAA525E7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3198" y="1871557"/>
                        <a:ext cx="8829592" cy="2363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1336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3229914" y="1056692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BB0C93F-F87C-22AA-9AD9-8EEA2BB8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782089"/>
              </p:ext>
            </p:extLst>
          </p:nvPr>
        </p:nvGraphicFramePr>
        <p:xfrm>
          <a:off x="8603673" y="9165"/>
          <a:ext cx="3510533" cy="126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618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31934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10554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57042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3638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21595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50%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625CB16-0DD6-961A-94DE-E790CF4AA65A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2D5A02A-6B79-6295-F85B-0ECE29EBC517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5B1EFD4-5E04-B8B5-AA89-DD2156E1A6AE}"/>
              </a:ext>
            </a:extLst>
          </p:cNvPr>
          <p:cNvSpPr txBox="1"/>
          <p:nvPr/>
        </p:nvSpPr>
        <p:spPr>
          <a:xfrm>
            <a:off x="3135273" y="104405"/>
            <a:ext cx="534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Futura Lt BT" panose="020B0402020204020303"/>
              </a:rPr>
              <a:t>Desarrollar e implementar el plan de carrera del personal staff</a:t>
            </a:r>
            <a:endParaRPr lang="es-ES" sz="2400" b="1" dirty="0">
              <a:solidFill>
                <a:schemeClr val="bg1">
                  <a:lumMod val="65000"/>
                </a:schemeClr>
              </a:solidFill>
              <a:latin typeface="Futura Lt BT" panose="020B0402020204020303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0B99EEA-23E9-944D-F3D7-F906FE82B20F}"/>
              </a:ext>
            </a:extLst>
          </p:cNvPr>
          <p:cNvSpPr txBox="1"/>
          <p:nvPr/>
        </p:nvSpPr>
        <p:spPr>
          <a:xfrm>
            <a:off x="2958290" y="4547289"/>
            <a:ext cx="8423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Futura Lt BT" panose="020B0402020204020303" pitchFamily="34" charset="0"/>
              </a:rPr>
              <a:t>Actualmente se está formando al personal con los formatos de entrenamiento específico, se adjunta ejemplo de etapa 1.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045913-B257-718E-9C76-B70202C4CC7C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4EEA9D4-FE5B-FD1B-F255-090A3F253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67FC73CF-3990-373D-AAB4-CEC7FBFB2BFD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36E1BDE-9716-97F7-510D-FAE3E4952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8D559684-AAC8-6464-CACE-3B3523B88B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5200"/>
              </p:ext>
            </p:extLst>
          </p:nvPr>
        </p:nvGraphicFramePr>
        <p:xfrm>
          <a:off x="3295650" y="2425700"/>
          <a:ext cx="87439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001058" imgH="961911" progId="Excel.Sheet.12">
                  <p:embed/>
                </p:oleObj>
              </mc:Choice>
              <mc:Fallback>
                <p:oleObj name="Worksheet" r:id="rId5" imgW="7001058" imgH="961911" progId="Excel.Sheet.12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8D559684-AAC8-6464-CACE-3B3523B88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95650" y="2425700"/>
                        <a:ext cx="8743950" cy="120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uadroTexto 23">
            <a:extLst>
              <a:ext uri="{FF2B5EF4-FFF2-40B4-BE49-F238E27FC236}">
                <a16:creationId xmlns:a16="http://schemas.microsoft.com/office/drawing/2014/main" id="{43345026-0C08-DE56-230B-E8755924B07A}"/>
              </a:ext>
            </a:extLst>
          </p:cNvPr>
          <p:cNvSpPr txBox="1"/>
          <p:nvPr/>
        </p:nvSpPr>
        <p:spPr>
          <a:xfrm>
            <a:off x="5739061" y="1653249"/>
            <a:ext cx="61026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rgbClr val="134174"/>
                </a:solidFill>
                <a:latin typeface="Futura Lt BT" panose="020B0402020204020303" pitchFamily="34" charset="0"/>
              </a:rPr>
              <a:t>3er trimestre = </a:t>
            </a:r>
            <a:r>
              <a:rPr lang="es-MX" sz="2400" b="1" dirty="0">
                <a:solidFill>
                  <a:srgbClr val="FFC000"/>
                </a:solidFill>
                <a:latin typeface="Futura Lt BT" panose="020B0402020204020303" pitchFamily="34" charset="0"/>
              </a:rPr>
              <a:t>50%</a:t>
            </a:r>
            <a:r>
              <a:rPr lang="es-MX" sz="2400" b="1" dirty="0">
                <a:solidFill>
                  <a:srgbClr val="FF0000"/>
                </a:solidFill>
                <a:latin typeface="Futura Lt BT" panose="020B0402020204020303" pitchFamily="34" charset="0"/>
              </a:rPr>
              <a:t> </a:t>
            </a:r>
            <a:endParaRPr lang="es-MX" sz="1800" b="1" dirty="0">
              <a:solidFill>
                <a:srgbClr val="134174"/>
              </a:solidFill>
              <a:latin typeface="Futura Lt BT" panose="020B04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800" b="1" dirty="0">
              <a:solidFill>
                <a:srgbClr val="134174"/>
              </a:solidFill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63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75E07-AAFF-E6BE-7E83-84D741A80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948F0621-03E5-668F-C71D-CD38F1AC57AC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6F35F9-8449-8BEF-EE4F-2C5EB47C1E43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7FA383B-3DDD-9382-0D3C-7995E5EE119C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21A995B-DC34-7F30-1203-882DDE6D13C9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049FF56-A4A2-1380-47E8-0AB1EBB20D0D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92CA448-C024-06CE-F953-5356A2ABC539}"/>
              </a:ext>
            </a:extLst>
          </p:cNvPr>
          <p:cNvCxnSpPr/>
          <p:nvPr/>
        </p:nvCxnSpPr>
        <p:spPr>
          <a:xfrm>
            <a:off x="3229914" y="1056692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C5351027-7290-8C6B-41DB-F32750874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724662"/>
              </p:ext>
            </p:extLst>
          </p:nvPr>
        </p:nvGraphicFramePr>
        <p:xfrm>
          <a:off x="8603673" y="9165"/>
          <a:ext cx="3510533" cy="126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618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31934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10554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57042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3638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21595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50%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2DC0BBB-6734-3116-5634-D83C70167AB7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AA1CE96-11F5-BE77-2A0D-3AC228C4047B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90EA35-6B26-C0AE-64A0-502DF52719C1}"/>
              </a:ext>
            </a:extLst>
          </p:cNvPr>
          <p:cNvSpPr txBox="1"/>
          <p:nvPr/>
        </p:nvSpPr>
        <p:spPr>
          <a:xfrm>
            <a:off x="3135273" y="104405"/>
            <a:ext cx="534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Futura Lt BT" panose="020B0402020204020303"/>
              </a:rPr>
              <a:t>Desarrollar e implementar el plan de carrera del personal staff</a:t>
            </a:r>
            <a:endParaRPr lang="es-ES" sz="2400" b="1" dirty="0">
              <a:solidFill>
                <a:schemeClr val="bg1">
                  <a:lumMod val="65000"/>
                </a:schemeClr>
              </a:solidFill>
              <a:latin typeface="Futura Lt BT" panose="020B0402020204020303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DB63B6-F517-E820-9BC6-A3E350BEA486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EA1B534-E5F9-C078-2A53-F1E6E34C3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4A64FF83-D3B9-EB38-78FE-C5E43055343D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846BD48F-2D47-035C-8D30-23797BC11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F875390F-9D17-363C-5D2D-C97989A0A9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7732"/>
              </p:ext>
            </p:extLst>
          </p:nvPr>
        </p:nvGraphicFramePr>
        <p:xfrm>
          <a:off x="3344863" y="1322388"/>
          <a:ext cx="8758237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6859273" imgH="8620247" progId="Excel.Sheet.12">
                  <p:embed/>
                </p:oleObj>
              </mc:Choice>
              <mc:Fallback>
                <p:oleObj name="Worksheet" r:id="rId4" imgW="16859273" imgH="8620247" progId="Excel.Sheet.12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F875390F-9D17-363C-5D2D-C97989A0A9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4863" y="1322388"/>
                        <a:ext cx="8758237" cy="447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5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3024B-3A09-FFB6-FC52-E3F75F3D7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09F84F3D-C832-220D-A686-FEFA93F0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852F1D7-4188-B143-10DD-49E94815DA3E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77838F6-7FC7-0712-D9E8-F2CA383F9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194EF374-48CC-F9E1-82A8-751F65EB1172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9D65318-2470-2F57-8781-41B1BE731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D1B94AFD-4C3D-83FA-280F-7067D5310D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90FD023D-9B80-F702-06DB-EC1808A93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CA115A0-2D84-DD0A-55C7-CA2913B35108}"/>
              </a:ext>
            </a:extLst>
          </p:cNvPr>
          <p:cNvSpPr/>
          <p:nvPr/>
        </p:nvSpPr>
        <p:spPr>
          <a:xfrm>
            <a:off x="5803218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01B53564-64F9-A666-FBBF-D99E06BE6A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graphicFrame>
        <p:nvGraphicFramePr>
          <p:cNvPr id="2" name="Tabla 8">
            <a:extLst>
              <a:ext uri="{FF2B5EF4-FFF2-40B4-BE49-F238E27FC236}">
                <a16:creationId xmlns:a16="http://schemas.microsoft.com/office/drawing/2014/main" id="{96ACA887-87EF-BB4C-21B9-473022033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67045"/>
              </p:ext>
            </p:extLst>
          </p:nvPr>
        </p:nvGraphicFramePr>
        <p:xfrm>
          <a:off x="2625215" y="1474322"/>
          <a:ext cx="9156291" cy="3779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Realizar entrenamiento específico con las responsabilidades, habilidades y competencias necesarias.</a:t>
                      </a:r>
                      <a:endParaRPr lang="es-MX" sz="1800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92D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algn="ctr"/>
                      <a:endParaRPr lang="es-MX" sz="18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Futura Lt BT" panose="020B0402020204020303" pitchFamily="34" charset="0"/>
                        </a:rPr>
                        <a:t>Actualmente se están trabajando y formando con el personal.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Definir las similitudes y diferencias con el puesto original para asegurar que se cubren todas las funciones clave.</a:t>
                      </a:r>
                      <a:endParaRPr lang="es-MX" sz="1800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92D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Futura Lt BT" panose="020B0402020204020303" pitchFamily="34" charset="0"/>
                        </a:rPr>
                        <a:t>Funciones consideradas en el formato, adicionalmente se reúne periódicamente para el seguimiento</a:t>
                      </a:r>
                      <a:endParaRPr lang="es-MX" sz="18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378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AA3AD-9FAD-843D-CE5B-426441A10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114E8A7B-36FD-686B-E306-A3AF8C7B9561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1AD18C-7374-66EC-F952-49045C0F79ED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289C202-E1A2-467E-1F6C-F813A13DDBBA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D85AFB-7489-D1D8-24D8-AA6108E9ECFF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1913D69-0C23-B112-860A-F6A2A7B79F16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7606DE0D-212F-1618-6FA3-31AF04672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7E6E3F23-9E28-1519-2171-6FE945A060D9}"/>
              </a:ext>
            </a:extLst>
          </p:cNvPr>
          <p:cNvCxnSpPr/>
          <p:nvPr/>
        </p:nvCxnSpPr>
        <p:spPr>
          <a:xfrm>
            <a:off x="2974529" y="1088285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75281377-7C23-ACDD-795F-3EB61F065580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E963A05-2332-D578-AD5D-0F2A651A8969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0D3B81-42BA-F8AC-DFDB-B0C714594BC5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D97F00A-79F7-1B15-FEFB-2044D09D7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4306031C-C7E6-D08F-F17C-EAC2E5C0F1E6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E932158-B5F0-59FA-84AF-AF2803565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4AC41FD-CD13-2B92-C0EE-237840070BE0}"/>
              </a:ext>
            </a:extLst>
          </p:cNvPr>
          <p:cNvSpPr txBox="1"/>
          <p:nvPr/>
        </p:nvSpPr>
        <p:spPr>
          <a:xfrm>
            <a:off x="2981023" y="-19709"/>
            <a:ext cx="511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rgbClr val="134174"/>
                </a:solidFill>
                <a:latin typeface="Futura Lt BT" panose="020B0402020204020303" pitchFamily="34" charset="0"/>
              </a:rPr>
              <a:t>Cumplir en un 90% el plan anual de capacitación (PAC)</a:t>
            </a:r>
            <a:r>
              <a:rPr lang="es-ES" sz="2400" b="1" dirty="0">
                <a:solidFill>
                  <a:schemeClr val="bg1">
                    <a:lumMod val="65000"/>
                  </a:schemeClr>
                </a:solidFill>
                <a:latin typeface="Futura Lt BT" panose="020B0402020204020303" pitchFamily="34" charset="0"/>
              </a:rPr>
              <a:t> </a:t>
            </a:r>
          </a:p>
        </p:txBody>
      </p:sp>
      <p:graphicFrame>
        <p:nvGraphicFramePr>
          <p:cNvPr id="2" name="Tabla 15">
            <a:extLst>
              <a:ext uri="{FF2B5EF4-FFF2-40B4-BE49-F238E27FC236}">
                <a16:creationId xmlns:a16="http://schemas.microsoft.com/office/drawing/2014/main" id="{D4D628AD-AC1C-BFDF-85D7-291169C4D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802408"/>
              </p:ext>
            </p:extLst>
          </p:nvPr>
        </p:nvGraphicFramePr>
        <p:xfrm>
          <a:off x="8225150" y="188013"/>
          <a:ext cx="3794415" cy="1346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424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1236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43753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85915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71673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301225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4357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575066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100%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F215780-6DA0-A351-3E77-F5CBCC502C20}"/>
              </a:ext>
            </a:extLst>
          </p:cNvPr>
          <p:cNvSpPr txBox="1"/>
          <p:nvPr/>
        </p:nvSpPr>
        <p:spPr>
          <a:xfrm>
            <a:off x="4479739" y="1368805"/>
            <a:ext cx="436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2060"/>
                </a:solidFill>
                <a:latin typeface="Futura Lt BT" panose="020B0402020204020303" pitchFamily="34" charset="0"/>
              </a:rPr>
              <a:t>3er. trimestre </a:t>
            </a:r>
            <a:r>
              <a:rPr lang="es-MX" sz="2400" b="1" dirty="0">
                <a:solidFill>
                  <a:srgbClr val="002060"/>
                </a:solidFill>
                <a:latin typeface="Futura Lt BT" panose="020B0402020204020303" pitchFamily="34" charset="0"/>
                <a:sym typeface="Symbol" panose="05050102010706020507" pitchFamily="18" charset="2"/>
              </a:rPr>
              <a:t> </a:t>
            </a:r>
            <a:r>
              <a:rPr lang="es-MX" sz="2400" b="1" dirty="0">
                <a:solidFill>
                  <a:srgbClr val="92D050"/>
                </a:solidFill>
                <a:latin typeface="Futura Lt BT" panose="020B0402020204020303" pitchFamily="34" charset="0"/>
                <a:sym typeface="Symbol" panose="05050102010706020507" pitchFamily="18" charset="2"/>
              </a:rPr>
              <a:t>100%</a:t>
            </a:r>
            <a:endParaRPr lang="es-MX" sz="2400" b="1" dirty="0">
              <a:solidFill>
                <a:srgbClr val="92D050"/>
              </a:solidFill>
              <a:latin typeface="Futura Lt BT" panose="020B0402020204020303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DC1E674-F8A3-64DB-75C4-0FC0F7D13D60}"/>
              </a:ext>
            </a:extLst>
          </p:cNvPr>
          <p:cNvSpPr txBox="1"/>
          <p:nvPr/>
        </p:nvSpPr>
        <p:spPr>
          <a:xfrm>
            <a:off x="2981023" y="5284103"/>
            <a:ext cx="8482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5"/>
              </a:buBlip>
            </a:pPr>
            <a:r>
              <a:rPr lang="es-ES" sz="2000" dirty="0">
                <a:latin typeface="Futura Lt BT" panose="020B0402020204020303"/>
              </a:rPr>
              <a:t>Actualmente se cuenta con el PAC y se integran las capacitaciones internas (considerando calidad) y externas.</a:t>
            </a:r>
          </a:p>
        </p:txBody>
      </p: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96013464-1740-6D33-04B1-EE226C089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607195"/>
              </p:ext>
            </p:extLst>
          </p:nvPr>
        </p:nvGraphicFramePr>
        <p:xfrm>
          <a:off x="3087291" y="1822534"/>
          <a:ext cx="8754396" cy="765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553189" imgH="485669" progId="Excel.Sheet.12">
                  <p:embed/>
                </p:oleObj>
              </mc:Choice>
              <mc:Fallback>
                <p:oleObj name="Worksheet" r:id="rId6" imgW="5553189" imgH="485669" progId="Excel.Sheet.12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96013464-1740-6D33-04B1-EE226C089F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87291" y="1822534"/>
                        <a:ext cx="8754396" cy="765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E425246D-DE79-C791-E171-A7CC4C1B6F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260525"/>
              </p:ext>
            </p:extLst>
          </p:nvPr>
        </p:nvGraphicFramePr>
        <p:xfrm>
          <a:off x="5036618" y="2588356"/>
          <a:ext cx="5679918" cy="271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4410175" imgH="2105194" progId="Excel.Sheet.12">
                  <p:embed/>
                </p:oleObj>
              </mc:Choice>
              <mc:Fallback>
                <p:oleObj name="Worksheet" r:id="rId8" imgW="4410175" imgH="2105194" progId="Excel.Sheet.12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E425246D-DE79-C791-E171-A7CC4C1B6F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36618" y="2588356"/>
                        <a:ext cx="5679918" cy="2711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397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1D393-E91E-8FE7-A347-5035DA950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0F661F4F-88B1-44BE-A260-A825A914D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6072C21-D04C-95BC-077D-F541C672AB34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CB98119-DB3C-2EFB-274F-0D38F32CA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BFF4723D-2DE2-79EF-D95F-5629B2820DCE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F035C23-E8E6-5506-0F07-1A015C9B9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B055E093-A548-977C-53B8-1B1A32B930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D5910EBC-E700-D809-122A-E04975B2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F3ABCD6-B280-0B45-1B11-43275C6ADC4E}"/>
              </a:ext>
            </a:extLst>
          </p:cNvPr>
          <p:cNvSpPr/>
          <p:nvPr/>
        </p:nvSpPr>
        <p:spPr>
          <a:xfrm>
            <a:off x="5803218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C40DBD09-4560-6B01-7052-B2E2673C3C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graphicFrame>
        <p:nvGraphicFramePr>
          <p:cNvPr id="3" name="Tabla 8">
            <a:extLst>
              <a:ext uri="{FF2B5EF4-FFF2-40B4-BE49-F238E27FC236}">
                <a16:creationId xmlns:a16="http://schemas.microsoft.com/office/drawing/2014/main" id="{892186E8-5785-AAA2-ECE1-3EE027482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76619"/>
              </p:ext>
            </p:extLst>
          </p:nvPr>
        </p:nvGraphicFramePr>
        <p:xfrm>
          <a:off x="3227032" y="1869220"/>
          <a:ext cx="7828937" cy="3962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65987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827628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2835322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2000" dirty="0">
                          <a:latin typeface="Futura Lt BT" panose="020B0402020204020303"/>
                        </a:rPr>
                        <a:t>Capacitaciones externas autorizadas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1800" b="1" dirty="0">
                          <a:solidFill>
                            <a:srgbClr val="92D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kern="1200" dirty="0">
                          <a:solidFill>
                            <a:schemeClr val="tx1"/>
                          </a:solidFill>
                          <a:latin typeface="Futura Lt BT" panose="020B0402020204020303"/>
                          <a:ea typeface="+mn-ea"/>
                          <a:cs typeface="+mn-cs"/>
                        </a:rPr>
                        <a:t>Cursos considerados: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kern="1200" dirty="0">
                        <a:solidFill>
                          <a:schemeClr val="tx1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kern="1200" dirty="0">
                          <a:solidFill>
                            <a:schemeClr val="tx1"/>
                          </a:solidFill>
                          <a:latin typeface="Futura Lt BT" panose="020B0402020204020303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b="1" kern="1200" dirty="0">
                          <a:solidFill>
                            <a:schemeClr val="tx1"/>
                          </a:solidFill>
                          <a:latin typeface="Futura Lt BT" panose="020B0402020204020303"/>
                          <a:ea typeface="+mn-ea"/>
                          <a:cs typeface="+mn-cs"/>
                        </a:rPr>
                        <a:t>Pensamiento estratégico y aptitud de liderazgo</a:t>
                      </a:r>
                      <a:br>
                        <a:rPr lang="es-ES" sz="2000" b="1" kern="1200" dirty="0">
                          <a:solidFill>
                            <a:schemeClr val="tx1"/>
                          </a:solidFill>
                          <a:latin typeface="Futura Lt BT" panose="020B0402020204020303"/>
                          <a:ea typeface="+mn-ea"/>
                          <a:cs typeface="+mn-cs"/>
                        </a:rPr>
                      </a:br>
                      <a:br>
                        <a:rPr lang="es-ES" sz="2000" b="1" kern="1200" dirty="0">
                          <a:solidFill>
                            <a:schemeClr val="tx1"/>
                          </a:solidFill>
                          <a:latin typeface="Futura Lt BT" panose="020B0402020204020303"/>
                          <a:ea typeface="+mn-ea"/>
                          <a:cs typeface="+mn-cs"/>
                        </a:rPr>
                      </a:br>
                      <a:r>
                        <a:rPr lang="es-ES" sz="2000" b="1" kern="1200" dirty="0">
                          <a:solidFill>
                            <a:schemeClr val="tx1"/>
                          </a:solidFill>
                          <a:latin typeface="Futura Lt BT" panose="020B0402020204020303"/>
                          <a:ea typeface="+mn-ea"/>
                          <a:cs typeface="+mn-cs"/>
                        </a:rPr>
                        <a:t>Comunicación efectiva y trabajo en equipo</a:t>
                      </a:r>
                      <a:endParaRPr lang="es-MX" sz="2000" b="1" kern="1200" dirty="0">
                        <a:solidFill>
                          <a:schemeClr val="tx1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06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52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9C767-E46F-17CC-07AC-A758AD35F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2058B7B4-3912-A01A-9979-8EE5D8D605BA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B90562-AB40-E3DA-D172-0A727F44A216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47866A7-ADFA-CE59-7B07-C7B82BCFC44B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94716FE-62DE-EBDD-959F-FA850744CFA1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5DE8656-CC7A-6132-E3AA-6CAF2A3EC952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3FFC9CC3-BC50-0323-EA3E-8AC205DC8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6A49D3C-255C-5774-35BB-D59EB4E7F32C}"/>
              </a:ext>
            </a:extLst>
          </p:cNvPr>
          <p:cNvCxnSpPr/>
          <p:nvPr/>
        </p:nvCxnSpPr>
        <p:spPr>
          <a:xfrm>
            <a:off x="3229914" y="1323179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4671524E-9B11-B866-14C2-DBE8459C5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986586"/>
              </p:ext>
            </p:extLst>
          </p:nvPr>
        </p:nvGraphicFramePr>
        <p:xfrm>
          <a:off x="8765090" y="188012"/>
          <a:ext cx="3254476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87.20%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633BB30-4C72-87F9-7C83-F0AFBF62103B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6AA47742-DEED-0497-9B57-1D732CF79345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AD422FC-B732-9366-53FE-2BDD4619B650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1A743AE-B883-D08E-2053-D57A80A6E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66EF049E-A8B7-A5D3-0134-680DD0F6C275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A6934DD-1D47-5C54-4B96-794279B6A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4A95D31-AD2F-87AF-1031-215EDF53E784}"/>
              </a:ext>
            </a:extLst>
          </p:cNvPr>
          <p:cNvSpPr txBox="1"/>
          <p:nvPr/>
        </p:nvSpPr>
        <p:spPr>
          <a:xfrm>
            <a:off x="3119343" y="96257"/>
            <a:ext cx="5645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Futura Lt BT" panose="020B0402020204020303"/>
              </a:rPr>
              <a:t>Incrementar y mantener mínimo en un 96% el índice de satisfacción de calidad en los servicios de RH</a:t>
            </a:r>
            <a:endParaRPr lang="es-ES" sz="2400" b="1" dirty="0">
              <a:solidFill>
                <a:schemeClr val="bg1">
                  <a:lumMod val="65000"/>
                </a:schemeClr>
              </a:solidFill>
              <a:latin typeface="Futura Lt BT" panose="020B0402020204020303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A3E0A4F-0C3D-E2AE-087E-A7F84B2B6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516296"/>
              </p:ext>
            </p:extLst>
          </p:nvPr>
        </p:nvGraphicFramePr>
        <p:xfrm>
          <a:off x="2782430" y="4087045"/>
          <a:ext cx="877541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5412">
                  <a:extLst>
                    <a:ext uri="{9D8B030D-6E8A-4147-A177-3AD203B41FA5}">
                      <a16:colId xmlns:a16="http://schemas.microsoft.com/office/drawing/2014/main" val="1576742209"/>
                    </a:ext>
                  </a:extLst>
                </a:gridCol>
              </a:tblGrid>
              <a:tr h="1695292">
                <a:tc>
                  <a:txBody>
                    <a:bodyPr/>
                    <a:lstStyle/>
                    <a:p>
                      <a:pPr marL="285750" indent="-285750" algn="just">
                        <a:buBlip>
                          <a:blip r:embed="rId5"/>
                        </a:buBlip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De acuerdo con los comentarios de la encuesta el personal comenta lo siguiente:</a:t>
                      </a:r>
                    </a:p>
                    <a:p>
                      <a:pPr marL="285750" indent="-285750" algn="just">
                        <a:buBlip>
                          <a:blip r:embed="rId5"/>
                        </a:buBlip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Considerar pausas activas por la tarde para integrar a más colaboradores.</a:t>
                      </a:r>
                    </a:p>
                    <a:p>
                      <a:pPr marL="285750" indent="-285750" algn="just">
                        <a:buBlip>
                          <a:blip r:embed="rId5"/>
                        </a:buBlip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Actividades de integración y más innovadoras.</a:t>
                      </a:r>
                    </a:p>
                    <a:p>
                      <a:pPr marL="285750" indent="-285750" algn="just">
                        <a:buBlip>
                          <a:blip r:embed="rId5"/>
                        </a:buBlip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Fomentar la convivencia entre los departamentos.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88738"/>
                  </a:ext>
                </a:extLst>
              </a:tr>
            </a:tbl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4EA4BF90-3156-0A8F-B442-C49D672084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732310"/>
              </p:ext>
            </p:extLst>
          </p:nvPr>
        </p:nvGraphicFramePr>
        <p:xfrm>
          <a:off x="5032155" y="2853141"/>
          <a:ext cx="2719387" cy="120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2085945" imgH="923827" progId="Excel.Sheet.12">
                  <p:embed/>
                </p:oleObj>
              </mc:Choice>
              <mc:Fallback>
                <p:oleObj name="Worksheet" r:id="rId6" imgW="2085945" imgH="923827" progId="Excel.Sheet.12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4EA4BF90-3156-0A8F-B442-C49D672084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32155" y="2853141"/>
                        <a:ext cx="2719387" cy="1204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2C4D74DF-A04B-999C-0B95-D1271F9983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980708"/>
              </p:ext>
            </p:extLst>
          </p:nvPr>
        </p:nvGraphicFramePr>
        <p:xfrm>
          <a:off x="3732630" y="1815841"/>
          <a:ext cx="7323339" cy="945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3762265" imgH="485669" progId="Excel.Sheet.12">
                  <p:embed/>
                </p:oleObj>
              </mc:Choice>
              <mc:Fallback>
                <p:oleObj name="Worksheet" r:id="rId8" imgW="3762265" imgH="485669" progId="Excel.Sheet.12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2C4D74DF-A04B-999C-0B95-D1271F998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32630" y="1815841"/>
                        <a:ext cx="7323339" cy="945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417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5CB3F-E781-465B-A96B-AD6D76AA3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5E308002-8DBD-658C-7960-5926D16F3EEC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54633C-C668-B92F-68DE-32C7B9A4D656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D60A7B7-5DBF-AFB1-A966-62FDC8A832F8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23009A1-4052-D2B7-89C6-96B7895E69F5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5B764EB-6977-4E92-E261-B7E9CED94E0B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6E4BD5C5-F8E7-3E8A-C767-05A82A8FF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1DEDDA7-D359-5195-CC6C-BAA3017F9158}"/>
              </a:ext>
            </a:extLst>
          </p:cNvPr>
          <p:cNvCxnSpPr/>
          <p:nvPr/>
        </p:nvCxnSpPr>
        <p:spPr>
          <a:xfrm>
            <a:off x="2974529" y="1088285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7B4F56FA-2869-8482-6969-EB70AA351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124895"/>
              </p:ext>
            </p:extLst>
          </p:nvPr>
        </p:nvGraphicFramePr>
        <p:xfrm>
          <a:off x="8765090" y="188012"/>
          <a:ext cx="3254476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EA54A81-0B9E-0283-F7A7-B72124896FFC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16A2196-2B7E-6ECA-6B74-C05732438619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E3A84F5-127A-D797-7064-390489251B94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218D3A5-FCF1-14F4-C443-BF6D1E09A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45A7F129-F6C0-F844-BEF7-45831F400268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5EC0656-617E-5861-1F1F-000DEFD93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F6031E3-3CBE-FDC1-84FF-934403500FB7}"/>
              </a:ext>
            </a:extLst>
          </p:cNvPr>
          <p:cNvSpPr txBox="1"/>
          <p:nvPr/>
        </p:nvSpPr>
        <p:spPr>
          <a:xfrm>
            <a:off x="2848897" y="55410"/>
            <a:ext cx="5645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Futura Lt BT" panose="020B0402020204020303"/>
              </a:rPr>
              <a:t>Reducir la rotación del personal en un 40% vs 2024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C7674039-898E-F074-4A69-482C9863A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177599"/>
              </p:ext>
            </p:extLst>
          </p:nvPr>
        </p:nvGraphicFramePr>
        <p:xfrm>
          <a:off x="3163237" y="4308851"/>
          <a:ext cx="8775412" cy="1695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5412">
                  <a:extLst>
                    <a:ext uri="{9D8B030D-6E8A-4147-A177-3AD203B41FA5}">
                      <a16:colId xmlns:a16="http://schemas.microsoft.com/office/drawing/2014/main" val="1576742209"/>
                    </a:ext>
                  </a:extLst>
                </a:gridCol>
              </a:tblGrid>
              <a:tr h="1695292">
                <a:tc>
                  <a:txBody>
                    <a:bodyPr/>
                    <a:lstStyle/>
                    <a:p>
                      <a:pPr marL="285750" indent="-285750" algn="just">
                        <a:buBlip>
                          <a:blip r:embed="rId5"/>
                        </a:buBlip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Verificar encuestas de salida para identificar causas reales de la rotación.</a:t>
                      </a:r>
                    </a:p>
                    <a:p>
                      <a:pPr marL="285750" indent="-285750" algn="just">
                        <a:buBlip>
                          <a:blip r:embed="rId5"/>
                        </a:buBlip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Implementar salarios emocionales.</a:t>
                      </a:r>
                    </a:p>
                    <a:p>
                      <a:pPr marL="285750" indent="-285750" algn="just">
                        <a:buBlip>
                          <a:blip r:embed="rId5"/>
                        </a:buBlip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Promover el equilibrio vida-trabajo.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88738"/>
                  </a:ext>
                </a:extLst>
              </a:tr>
            </a:tbl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0CF913DA-84D0-AF2C-B820-55B33237BE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668292"/>
              </p:ext>
            </p:extLst>
          </p:nvPr>
        </p:nvGraphicFramePr>
        <p:xfrm>
          <a:off x="3376876" y="2439066"/>
          <a:ext cx="8642690" cy="1078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657538" imgH="581068" progId="Excel.Sheet.12">
                  <p:embed/>
                </p:oleObj>
              </mc:Choice>
              <mc:Fallback>
                <p:oleObj name="Worksheet" r:id="rId6" imgW="4657538" imgH="581068" progId="Excel.Sheet.12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0CF913DA-84D0-AF2C-B820-55B33237BE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76876" y="2439066"/>
                        <a:ext cx="8642690" cy="1078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5E6B6F7C-A6DD-8FFA-6FAE-BFDB56A9C124}"/>
              </a:ext>
            </a:extLst>
          </p:cNvPr>
          <p:cNvSpPr txBox="1"/>
          <p:nvPr/>
        </p:nvSpPr>
        <p:spPr>
          <a:xfrm>
            <a:off x="5226565" y="1628703"/>
            <a:ext cx="363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2060"/>
                </a:solidFill>
                <a:latin typeface="Futura Lt BT" panose="020B0402020204020303" pitchFamily="34" charset="0"/>
              </a:rPr>
              <a:t>3er. trimestre </a:t>
            </a:r>
            <a:r>
              <a:rPr lang="es-MX" sz="2400" b="1" dirty="0">
                <a:solidFill>
                  <a:srgbClr val="002060"/>
                </a:solidFill>
                <a:latin typeface="Futura Lt BT" panose="020B0402020204020303" pitchFamily="34" charset="0"/>
                <a:sym typeface="Symbol" panose="05050102010706020507" pitchFamily="18" charset="2"/>
              </a:rPr>
              <a:t> </a:t>
            </a:r>
            <a:r>
              <a:rPr lang="es-MX" sz="2400" b="1" dirty="0">
                <a:solidFill>
                  <a:srgbClr val="FF0000"/>
                </a:solidFill>
                <a:latin typeface="Futura Lt BT" panose="020B0402020204020303" pitchFamily="34" charset="0"/>
                <a:sym typeface="Symbol" panose="05050102010706020507" pitchFamily="18" charset="2"/>
              </a:rPr>
              <a:t>60%</a:t>
            </a:r>
            <a:endParaRPr lang="es-MX" sz="2400" b="1" dirty="0">
              <a:solidFill>
                <a:srgbClr val="FF0000"/>
              </a:solidFill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31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D128E-6DC9-C79B-EA0F-5DECBBA4A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887482C9-C86B-B242-EDA9-2D132D313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BAF01615-7F7C-DB23-D52D-303919A6B7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272786" y="1621717"/>
            <a:ext cx="2057459" cy="2582180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5C41AB9A-F629-E786-3903-3EB01EB0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43" y="146204"/>
            <a:ext cx="8554064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solidFill>
                  <a:srgbClr val="002060"/>
                </a:solidFill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</a:b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3°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98DC975-3D22-237F-3878-BFF441D7BCB9}"/>
              </a:ext>
            </a:extLst>
          </p:cNvPr>
          <p:cNvSpPr/>
          <p:nvPr/>
        </p:nvSpPr>
        <p:spPr>
          <a:xfrm flipH="1">
            <a:off x="4447427" y="156061"/>
            <a:ext cx="82516" cy="825857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E8CBE1A5-AA9D-1E39-4A31-103799F25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2913594" y="175913"/>
            <a:ext cx="1422432" cy="846617"/>
          </a:xfrm>
          <a:prstGeom prst="rect">
            <a:avLst/>
          </a:prstGeom>
        </p:spPr>
      </p:pic>
      <p:graphicFrame>
        <p:nvGraphicFramePr>
          <p:cNvPr id="2" name="Tabla 8">
            <a:extLst>
              <a:ext uri="{FF2B5EF4-FFF2-40B4-BE49-F238E27FC236}">
                <a16:creationId xmlns:a16="http://schemas.microsoft.com/office/drawing/2014/main" id="{9DD46056-2EB2-C257-D76A-CEDFA2975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64272"/>
              </p:ext>
            </p:extLst>
          </p:nvPr>
        </p:nvGraphicFramePr>
        <p:xfrm>
          <a:off x="2458680" y="1272129"/>
          <a:ext cx="8916627" cy="37490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39549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80526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4196552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892769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rgbClr val="002060"/>
                          </a:solidFill>
                        </a:rPr>
                        <a:t>Actividad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00B050"/>
                          </a:solidFill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FFC000"/>
                          </a:solidFill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FF0000"/>
                          </a:solidFill>
                        </a:rPr>
                        <a:t>No cumple</a:t>
                      </a:r>
                      <a:endParaRPr lang="es-MX" sz="1400" b="1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002060"/>
                          </a:solidFill>
                        </a:rPr>
                        <a:t>Observaciones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Desarrollo de campañas promocionales de servicio especifico de psicometría</a:t>
                      </a:r>
                      <a:endParaRPr lang="es-MX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</a:rPr>
                        <a:t>No cumple</a:t>
                      </a:r>
                      <a:endParaRPr lang="es-MX" sz="1600" b="1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  <a:p>
                      <a:pPr algn="ctr"/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0" dirty="0">
                          <a:solidFill>
                            <a:srgbClr val="002060"/>
                          </a:solidFill>
                        </a:rPr>
                        <a:t>No se cumple con la actividad, ya  que no se concreto ningún cierre de venta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Prospección con clientes no activos de Q.S.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</a:p>
                    <a:p>
                      <a:pPr algn="ctr"/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solidFill>
                            <a:srgbClr val="002060"/>
                          </a:solidFill>
                        </a:rPr>
                        <a:t>Tendencia negativa, no se recuperaron clientes con servicios inactivos de psicometría </a:t>
                      </a:r>
                      <a:endParaRPr lang="es-MX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Promoción en Marketing Web.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</a:p>
                    <a:p>
                      <a:pPr algn="ctr"/>
                      <a:endParaRPr lang="es-MX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rgbClr val="002060"/>
                          </a:solidFill>
                        </a:rPr>
                        <a:t>Tendencia negativa, se ha solicitado cotizaciones pero no se han concretado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42789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Reposicionamiento del servicio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</a:p>
                    <a:p>
                      <a:pPr algn="ctr"/>
                      <a:endParaRPr lang="es-MX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Desarrollo de marketing con enfoque de herramienta organizacional, sin embargo, no tuvo impacto</a:t>
                      </a:r>
                      <a:endParaRPr lang="es-MX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29886"/>
                  </a:ext>
                </a:extLst>
              </a:tr>
            </a:tbl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C386D2AC-4CC9-E941-C618-3F4936B09FA7}"/>
              </a:ext>
            </a:extLst>
          </p:cNvPr>
          <p:cNvGrpSpPr/>
          <p:nvPr/>
        </p:nvGrpSpPr>
        <p:grpSpPr>
          <a:xfrm>
            <a:off x="118481" y="6019060"/>
            <a:ext cx="11984309" cy="838940"/>
            <a:chOff x="118481" y="6019060"/>
            <a:chExt cx="11984309" cy="83894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40F5B42E-B058-FDF7-1DE6-1D0C96510666}"/>
                </a:ext>
              </a:extLst>
            </p:cNvPr>
            <p:cNvSpPr txBox="1"/>
            <p:nvPr/>
          </p:nvSpPr>
          <p:spPr>
            <a:xfrm>
              <a:off x="10009149" y="6384530"/>
              <a:ext cx="20936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b="1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 pitchFamily="34" charset="0"/>
                </a:rPr>
                <a:t>F3PNO-DIR-01.01</a:t>
              </a: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B16A53A-D5C6-329E-6B29-219571A44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50" y="6019060"/>
              <a:ext cx="838940" cy="83894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DB7F4F5-4B09-A2C4-40C7-DDE4AD1FE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81" y="6067705"/>
              <a:ext cx="739317" cy="739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1435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1928D-483F-5C9D-DCF7-6911552E3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4C97327-9364-8D44-C28E-A730B647A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922E2CE-DA8B-EC59-4B41-9486C2264E7F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9381134-F08C-EB0B-C060-1D72F92FD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812C3AA2-FC86-8E67-1D7A-C3C4A040BF28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FE11C19-FDEA-505A-44DD-F2DD282D0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F0EEE37C-6768-B113-31C3-6AAD135D44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352B119D-56AB-EA12-5111-4B9ACA13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1126877-64C3-513C-8C37-5AE316BD5EB5}"/>
              </a:ext>
            </a:extLst>
          </p:cNvPr>
          <p:cNvSpPr/>
          <p:nvPr/>
        </p:nvSpPr>
        <p:spPr>
          <a:xfrm>
            <a:off x="5803218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EB2C7AF8-CC30-DBCA-1FA6-6E9C822428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graphicFrame>
        <p:nvGraphicFramePr>
          <p:cNvPr id="3" name="Tabla 8">
            <a:extLst>
              <a:ext uri="{FF2B5EF4-FFF2-40B4-BE49-F238E27FC236}">
                <a16:creationId xmlns:a16="http://schemas.microsoft.com/office/drawing/2014/main" id="{9789D76B-444B-29E9-632D-73B086239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367376"/>
              </p:ext>
            </p:extLst>
          </p:nvPr>
        </p:nvGraphicFramePr>
        <p:xfrm>
          <a:off x="3227032" y="1869220"/>
          <a:ext cx="7828937" cy="3352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65987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827628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2835322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2000" dirty="0">
                          <a:latin typeface="Futura Lt BT" panose="020B0402020204020303"/>
                        </a:rPr>
                        <a:t>Considerar mas beneficios y/o alianzas estratégicas con el personal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FFC000"/>
                          </a:solidFill>
                          <a:latin typeface="Futura Lt BT" panose="020B0402020204020303"/>
                        </a:rPr>
                        <a:t>En proceso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s-MX" sz="1800" b="1" dirty="0">
                        <a:solidFill>
                          <a:srgbClr val="92D050"/>
                        </a:solidFill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kern="1200" dirty="0">
                          <a:solidFill>
                            <a:schemeClr val="tx1"/>
                          </a:solidFill>
                          <a:latin typeface="Futura Lt BT" panose="020B0402020204020303"/>
                          <a:ea typeface="+mn-ea"/>
                          <a:cs typeface="+mn-cs"/>
                        </a:rPr>
                        <a:t>Proyectar </a:t>
                      </a:r>
                      <a:r>
                        <a:rPr lang="es-MX" sz="2000" b="1" kern="1200" dirty="0">
                          <a:solidFill>
                            <a:schemeClr val="tx1"/>
                          </a:solidFill>
                          <a:latin typeface="Futura Lt BT" panose="020B0402020204020303"/>
                          <a:ea typeface="+mn-ea"/>
                          <a:cs typeface="+mn-cs"/>
                        </a:rPr>
                        <a:t>que Quality Service tenga </a:t>
                      </a:r>
                      <a:r>
                        <a:rPr lang="es-ES" sz="2000" b="1" kern="1200" dirty="0">
                          <a:solidFill>
                            <a:schemeClr val="tx1"/>
                          </a:solidFill>
                          <a:latin typeface="Futura Lt BT" panose="020B0402020204020303"/>
                          <a:ea typeface="+mn-ea"/>
                          <a:cs typeface="+mn-cs"/>
                        </a:rPr>
                        <a:t>una imagen mas atractiva hacia candidatos </a:t>
                      </a:r>
                      <a:r>
                        <a:rPr lang="es-MX" sz="2000" b="1" kern="1200" dirty="0">
                          <a:solidFill>
                            <a:schemeClr val="tx1"/>
                          </a:solidFill>
                          <a:latin typeface="Futura Lt BT" panose="020B0402020204020303"/>
                          <a:ea typeface="+mn-ea"/>
                          <a:cs typeface="+mn-cs"/>
                        </a:rPr>
                        <a:t>siendo una reconocida marca empleadora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06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8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43125-E8EE-1E9E-0DDD-A3C36092F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A6639537-92C8-EA7C-182D-8176E838C61E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320BA42-00D7-2099-B38C-04D50FEAF6C5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0866E08-9E65-2402-B09C-B010B0491525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B680798-E5FC-D0E4-4777-E8C693F6B250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916F985-D4B3-86A4-B622-CF4E6F4E3C74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2370850D-9A39-50CB-2DB4-255E63057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1C476D5-1482-6B14-B2F9-B610A100C77F}"/>
              </a:ext>
            </a:extLst>
          </p:cNvPr>
          <p:cNvCxnSpPr/>
          <p:nvPr/>
        </p:nvCxnSpPr>
        <p:spPr>
          <a:xfrm>
            <a:off x="2974529" y="1088285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96397545-051B-0ED4-B2C3-F46F5E25B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51890"/>
              </p:ext>
            </p:extLst>
          </p:nvPr>
        </p:nvGraphicFramePr>
        <p:xfrm>
          <a:off x="8765090" y="188012"/>
          <a:ext cx="3254476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51.52%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77165A85-48B0-8044-CB12-7B8FEEB073A1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61421C8-727B-2751-E4BC-72921EC9D91B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CB39367-6BA9-D2AA-1D3E-E55496C223CC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F70BFDD-5827-DB64-74AE-A5EDEBB7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28B33CF3-0C4C-212D-C1B3-E0E8174C7045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001D471-A360-D3C4-10E8-59AEB4367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2264D2C-CE78-AC4F-1369-5941580C7883}"/>
              </a:ext>
            </a:extLst>
          </p:cNvPr>
          <p:cNvSpPr txBox="1"/>
          <p:nvPr/>
        </p:nvSpPr>
        <p:spPr>
          <a:xfrm>
            <a:off x="2848897" y="55410"/>
            <a:ext cx="5645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Futura Lt BT" panose="020B0402020204020303"/>
              </a:rPr>
              <a:t>Disminuir los retardos del personal en un 100%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BF30C76-6EE2-A4D7-A42C-A9945ECE7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946569"/>
              </p:ext>
            </p:extLst>
          </p:nvPr>
        </p:nvGraphicFramePr>
        <p:xfrm>
          <a:off x="2827049" y="4912594"/>
          <a:ext cx="8775412" cy="12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5412">
                  <a:extLst>
                    <a:ext uri="{9D8B030D-6E8A-4147-A177-3AD203B41FA5}">
                      <a16:colId xmlns:a16="http://schemas.microsoft.com/office/drawing/2014/main" val="1576742209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pPr marL="285750" indent="-285750" algn="just">
                        <a:buBlip>
                          <a:blip r:embed="rId5"/>
                        </a:buBlip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Promover puntualidad con avisos visuales o recordatorios.</a:t>
                      </a:r>
                    </a:p>
                    <a:p>
                      <a:pPr marL="285750" indent="-285750" algn="just">
                        <a:buBlip>
                          <a:blip r:embed="rId5"/>
                        </a:buBlip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Se implementó nueva política interna de pago de tiempo.</a:t>
                      </a:r>
                    </a:p>
                    <a:p>
                      <a:pPr marL="285750" indent="-285750" algn="just">
                        <a:buBlip>
                          <a:blip r:embed="rId5"/>
                        </a:buBlip>
                      </a:pPr>
                      <a:r>
                        <a:rPr lang="es-ES" b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Diagnóstico y monitoreo llevar un control de fechas, horarios y patrones para identificar recurrencias por persona, día o departamento.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88738"/>
                  </a:ext>
                </a:extLst>
              </a:tr>
            </a:tbl>
          </a:graphicData>
        </a:graphic>
      </p:graphicFrame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5785950F-AB8F-AF6D-7EAB-45ADE05823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731040"/>
              </p:ext>
            </p:extLst>
          </p:nvPr>
        </p:nvGraphicFramePr>
        <p:xfrm>
          <a:off x="6108976" y="2786240"/>
          <a:ext cx="2669090" cy="2192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2238372" imgH="1838227" progId="Excel.Sheet.12">
                  <p:embed/>
                </p:oleObj>
              </mc:Choice>
              <mc:Fallback>
                <p:oleObj name="Worksheet" r:id="rId6" imgW="2238372" imgH="1838227" progId="Excel.Sheet.12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5785950F-AB8F-AF6D-7EAB-45ADE05823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08976" y="2786240"/>
                        <a:ext cx="2669090" cy="2192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ADE0CB6A-1FB5-0ACF-5897-BA56D20738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075951"/>
              </p:ext>
            </p:extLst>
          </p:nvPr>
        </p:nvGraphicFramePr>
        <p:xfrm>
          <a:off x="3374652" y="1747239"/>
          <a:ext cx="7702054" cy="103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3762265" imgH="504900" progId="Excel.Sheet.12">
                  <p:embed/>
                </p:oleObj>
              </mc:Choice>
              <mc:Fallback>
                <p:oleObj name="Worksheet" r:id="rId8" imgW="3762265" imgH="504900" progId="Excel.Sheet.12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ADE0CB6A-1FB5-0ACF-5897-BA56D20738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74652" y="1747239"/>
                        <a:ext cx="7702054" cy="1033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A7665192-C71D-9E49-B20E-566704EC5C71}"/>
              </a:ext>
            </a:extLst>
          </p:cNvPr>
          <p:cNvSpPr txBox="1"/>
          <p:nvPr/>
        </p:nvSpPr>
        <p:spPr>
          <a:xfrm>
            <a:off x="5129271" y="1285574"/>
            <a:ext cx="363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2060"/>
                </a:solidFill>
                <a:latin typeface="Futura Lt BT" panose="020B0402020204020303" pitchFamily="34" charset="0"/>
              </a:rPr>
              <a:t>3er. trimestre </a:t>
            </a:r>
            <a:r>
              <a:rPr lang="es-MX" sz="2400" b="1" dirty="0">
                <a:solidFill>
                  <a:srgbClr val="002060"/>
                </a:solidFill>
                <a:latin typeface="Futura Lt BT" panose="020B0402020204020303" pitchFamily="34" charset="0"/>
                <a:sym typeface="Symbol" panose="05050102010706020507" pitchFamily="18" charset="2"/>
              </a:rPr>
              <a:t> </a:t>
            </a:r>
            <a:r>
              <a:rPr lang="es-MX" sz="2400" b="1" dirty="0">
                <a:solidFill>
                  <a:srgbClr val="FF0000"/>
                </a:solidFill>
                <a:latin typeface="Futura Lt BT" panose="020B0402020204020303" pitchFamily="34" charset="0"/>
                <a:sym typeface="Symbol" panose="05050102010706020507" pitchFamily="18" charset="2"/>
              </a:rPr>
              <a:t>51.52%</a:t>
            </a:r>
            <a:endParaRPr lang="es-MX" sz="2400" b="1" dirty="0">
              <a:solidFill>
                <a:srgbClr val="FF0000"/>
              </a:solidFill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549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05913-D516-2592-246F-08950B20B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0E58C1EB-B938-BF9D-F01E-B928B6E43B22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4A111D-FB98-A9D1-6501-4C94DCE81679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B2B1AF2-137C-699C-89F8-E3C41E2C77CC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5664FD6-1430-F477-C09D-4A36117A48AD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66BF9EF-A838-4991-A38E-B9D27C7DE2E6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AA1B2814-C614-E56C-9559-5224C07AB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E03999D-314F-9528-5A45-1069D6F4BDF7}"/>
              </a:ext>
            </a:extLst>
          </p:cNvPr>
          <p:cNvCxnSpPr/>
          <p:nvPr/>
        </p:nvCxnSpPr>
        <p:spPr>
          <a:xfrm>
            <a:off x="3043839" y="1233828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E3F817A-82C2-197B-55F3-1D47D6143CCC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68360AEE-8E72-58DE-C79A-54A40A61E07B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67781D0-AB34-2635-6085-94D60114E251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8D43AB1-C8B1-8973-1097-9AE733716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94BAB86D-A202-702F-C6D7-6D5319CE5293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D490D02-F56F-64A8-FF94-CFFEAF8CC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A212A10-F9F8-1657-E776-65E5DFD4DF38}"/>
              </a:ext>
            </a:extLst>
          </p:cNvPr>
          <p:cNvSpPr txBox="1"/>
          <p:nvPr/>
        </p:nvSpPr>
        <p:spPr>
          <a:xfrm>
            <a:off x="2778092" y="90729"/>
            <a:ext cx="5517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Futura Lt BT" panose="020B0402020204020303"/>
              </a:rPr>
              <a:t> Incorporar 3 mejoras de convenios enfocados en salud, educación, salario emocional</a:t>
            </a:r>
            <a:endParaRPr lang="es-ES" sz="2400" b="1" dirty="0">
              <a:solidFill>
                <a:schemeClr val="bg1">
                  <a:lumMod val="65000"/>
                </a:schemeClr>
              </a:solidFill>
              <a:latin typeface="Futura Lt BT" panose="020B0402020204020303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4ED3E86-5C13-B1F6-498C-C8220576A7DE}"/>
              </a:ext>
            </a:extLst>
          </p:cNvPr>
          <p:cNvSpPr txBox="1"/>
          <p:nvPr/>
        </p:nvSpPr>
        <p:spPr>
          <a:xfrm>
            <a:off x="3202055" y="4941053"/>
            <a:ext cx="8068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5"/>
              </a:buBlip>
            </a:pPr>
            <a:r>
              <a:rPr lang="es-ES" sz="2000" dirty="0">
                <a:latin typeface="Futura Lt BT" panose="020B0402020204020303"/>
              </a:rPr>
              <a:t>Generar alianzas estratégicas con base a los resultados de la encuesta realizada al personal de Quality Service.</a:t>
            </a:r>
          </a:p>
        </p:txBody>
      </p:sp>
      <p:graphicFrame>
        <p:nvGraphicFramePr>
          <p:cNvPr id="22" name="Tabla 15">
            <a:extLst>
              <a:ext uri="{FF2B5EF4-FFF2-40B4-BE49-F238E27FC236}">
                <a16:creationId xmlns:a16="http://schemas.microsoft.com/office/drawing/2014/main" id="{B4AA0AEF-D4B6-BDE5-5896-6AA6EA97E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884606"/>
              </p:ext>
            </p:extLst>
          </p:nvPr>
        </p:nvGraphicFramePr>
        <p:xfrm>
          <a:off x="8225150" y="188012"/>
          <a:ext cx="3966850" cy="10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556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297814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63919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403453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93108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X</a:t>
                      </a:r>
                      <a:endParaRPr lang="es-MX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DD6F496-0282-1129-A891-BA743187F3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466007"/>
              </p:ext>
            </p:extLst>
          </p:nvPr>
        </p:nvGraphicFramePr>
        <p:xfrm>
          <a:off x="3865627" y="1393635"/>
          <a:ext cx="7327755" cy="351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791053" imgH="2295615" progId="Excel.Sheet.12">
                  <p:embed/>
                </p:oleObj>
              </mc:Choice>
              <mc:Fallback>
                <p:oleObj name="Worksheet" r:id="rId6" imgW="4791053" imgH="2295615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0DD6F496-0282-1129-A891-BA743187F3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65627" y="1393635"/>
                        <a:ext cx="7327755" cy="351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867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2FF6D82-5CED-D96E-CFFF-C7379C49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4282"/>
            <a:ext cx="12192000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MX" sz="6600" b="1" dirty="0">
                <a:solidFill>
                  <a:schemeClr val="accent2">
                    <a:lumMod val="75000"/>
                  </a:schemeClr>
                </a:solidFill>
                <a:latin typeface="Futura Lt BT" panose="020B0402020204020303" pitchFamily="34" charset="0"/>
              </a:rPr>
              <a:t>CALIDAD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F1F8608-15FA-8438-3B07-08BBAE34E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65" y="5484427"/>
            <a:ext cx="1368468" cy="126943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5C24FD8-1251-D9E4-3DDC-56D12751EC07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accent2">
                    <a:lumMod val="7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3044A8-5123-C442-5B7A-CBE76D5C8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6019060"/>
            <a:ext cx="838940" cy="8389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E9F304-C289-892A-8613-6F3AE6C54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67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52A608-42E4-F374-E1E1-013C8FA4599D}"/>
              </a:ext>
            </a:extLst>
          </p:cNvPr>
          <p:cNvSpPr txBox="1"/>
          <p:nvPr/>
        </p:nvSpPr>
        <p:spPr>
          <a:xfrm>
            <a:off x="2779867" y="154570"/>
            <a:ext cx="5501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Futura Lt BT" panose="020B0402020204020303" pitchFamily="34" charset="0"/>
              </a:rPr>
              <a:t>Desarrollar e impartir al menos 12 capacitaciones al año en temas clave ISO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2974528" y="862456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BB0C93F-F87C-22AA-9AD9-8EEA2BB8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93190"/>
              </p:ext>
            </p:extLst>
          </p:nvPr>
        </p:nvGraphicFramePr>
        <p:xfrm>
          <a:off x="8765090" y="53537"/>
          <a:ext cx="3360743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830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274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237996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Futura Lt BT" panose="020B0402020204020303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4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625CB16-0DD6-961A-94DE-E790CF4AA65A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2D5A02A-6B79-6295-F85B-0ECE29EBC517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C9140E-B0EA-4503-AABC-5FF8313A7780}"/>
              </a:ext>
            </a:extLst>
          </p:cNvPr>
          <p:cNvSpPr txBox="1"/>
          <p:nvPr/>
        </p:nvSpPr>
        <p:spPr>
          <a:xfrm>
            <a:off x="2893180" y="4651836"/>
            <a:ext cx="6516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Realizar capacitaciones dinámicas con los involucrados.</a:t>
            </a:r>
            <a:endParaRPr lang="es-ES" sz="1600" b="1" dirty="0">
              <a:solidFill>
                <a:schemeClr val="bg1">
                  <a:lumMod val="65000"/>
                </a:schemeClr>
              </a:solidFill>
              <a:latin typeface="Futura Lt BT" panose="020B0402020204020303" pitchFamily="34" charset="0"/>
            </a:endParaRPr>
          </a:p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Hacer presentaciones visualmente atractivas.</a:t>
            </a:r>
          </a:p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Interactuar activamente con los involucrados.</a:t>
            </a:r>
          </a:p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Apegarse al plan de capacitación establecido.</a:t>
            </a:r>
          </a:p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Aplicación de exámenes de evaluación.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B215F75-650E-55C8-0176-47EE3E49EADD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6DCC0D46-85B0-1837-308D-5C5C751EA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22" name="Elipse 21">
            <a:extLst>
              <a:ext uri="{FF2B5EF4-FFF2-40B4-BE49-F238E27FC236}">
                <a16:creationId xmlns:a16="http://schemas.microsoft.com/office/drawing/2014/main" id="{E9052BBA-1E29-DFC8-D013-CDA493FAA9AA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D8BB2FC-66F5-AB80-1FA6-916DE82124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D5AFEC8-BB27-5622-8BD7-5847E1EAE597}"/>
              </a:ext>
            </a:extLst>
          </p:cNvPr>
          <p:cNvSpPr txBox="1"/>
          <p:nvPr/>
        </p:nvSpPr>
        <p:spPr>
          <a:xfrm>
            <a:off x="7908491" y="2425816"/>
            <a:ext cx="4194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Futura Lt BT" panose="020B0402020204020303" pitchFamily="34" charset="0"/>
              </a:rPr>
              <a:t>Se tenia considerada la capacitación de mejora continua para el mes de septiembre, debido a cursos externos se reprograma para el mes de octubre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C58C551-0C5B-D9AD-9C4B-BAB496D16E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7597" y="1498401"/>
            <a:ext cx="4020111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04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17" name="Tabla 8">
            <a:extLst>
              <a:ext uri="{FF2B5EF4-FFF2-40B4-BE49-F238E27FC236}">
                <a16:creationId xmlns:a16="http://schemas.microsoft.com/office/drawing/2014/main" id="{377299A4-FA75-39ED-BFC4-D11EEB2E3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198687"/>
              </p:ext>
            </p:extLst>
          </p:nvPr>
        </p:nvGraphicFramePr>
        <p:xfrm>
          <a:off x="2669459" y="1472599"/>
          <a:ext cx="9156291" cy="382940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Realizar capacitaciones dinámicas con los involucrados.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N/A</a:t>
                      </a:r>
                      <a:endParaRPr lang="es-MX" sz="18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Hacer presentaciones visualmente atractivas.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Interactuar activamente con los involucrados.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800884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Apegarse al plan de capacitación establecido.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545803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Aplicación de exámenes de evaluación.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109410"/>
                  </a:ext>
                </a:extLst>
              </a:tr>
            </a:tbl>
          </a:graphicData>
        </a:graphic>
      </p:graphicFrame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FA621139-C95E-A8A1-12A9-494DD5FC4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F3F37D6D-2842-2484-DB2B-1334DA7F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0A5244B-9C65-D9A5-477B-C9647FF83857}"/>
              </a:ext>
            </a:extLst>
          </p:cNvPr>
          <p:cNvSpPr/>
          <p:nvPr/>
        </p:nvSpPr>
        <p:spPr>
          <a:xfrm>
            <a:off x="5803218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27AB1FF6-F0ED-5AE2-D56E-933D668AFF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966E59D-F625-BAFD-374C-BFA4C394A0CE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B66B2-3B94-1C6F-2C07-671F0BF5C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10405EB-F7E6-2ACC-C89B-BA9E7649C2FD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CC76E7C-E545-3496-B3C6-38898152DC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00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7340D-CD68-5F15-1BB6-F651905E1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F3886891-DF47-AB61-304E-A4FFF005C369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6E7FDC2-3C0A-B457-9B4F-C97F572FF11A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ADA2AAB-5922-F74D-14FD-7D2C3C47710E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12013EB-30CB-91BB-9F27-3EB6EF721E17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565AC810-51E5-15B2-6BF5-264A638B1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9C8DEA8-F840-A2F8-7625-8FFFF87539C6}"/>
              </a:ext>
            </a:extLst>
          </p:cNvPr>
          <p:cNvSpPr txBox="1"/>
          <p:nvPr/>
        </p:nvSpPr>
        <p:spPr>
          <a:xfrm>
            <a:off x="2779867" y="154570"/>
            <a:ext cx="5501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Futura Lt BT" panose="020B0402020204020303" pitchFamily="34" charset="0"/>
              </a:rPr>
              <a:t>Desarrollar e impartir al menos 12 capacitaciones al año en temas clave ISO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97B5C21-CA08-D277-94AB-70716B40F575}"/>
              </a:ext>
            </a:extLst>
          </p:cNvPr>
          <p:cNvCxnSpPr/>
          <p:nvPr/>
        </p:nvCxnSpPr>
        <p:spPr>
          <a:xfrm>
            <a:off x="2974528" y="862456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C09E542D-3D3D-2FBC-2EFB-866B31A0A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711449"/>
              </p:ext>
            </p:extLst>
          </p:nvPr>
        </p:nvGraphicFramePr>
        <p:xfrm>
          <a:off x="8664606" y="53537"/>
          <a:ext cx="346122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106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96585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9198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40897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16651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274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Acumulado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237996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Futura Lt BT" panose="020B0402020204020303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4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1127F78-2207-7C88-A370-3EA003D47633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E696DF-5D67-3B92-B7AF-1832B6F2B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A35C9913-E1C3-6BAB-4781-2F9E98284E04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DF0E5F7-D5CB-C6B3-730E-5BCB910AF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E00C46-97A6-5226-5284-4DD87C3E46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603"/>
          <a:stretch>
            <a:fillRect/>
          </a:stretch>
        </p:blipFill>
        <p:spPr>
          <a:xfrm>
            <a:off x="3609474" y="1728546"/>
            <a:ext cx="3489590" cy="333421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2FC706D-ECB5-9EA7-071C-700465E46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1190" y="2237989"/>
            <a:ext cx="2661059" cy="232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47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52A608-42E4-F374-E1E1-013C8FA4599D}"/>
              </a:ext>
            </a:extLst>
          </p:cNvPr>
          <p:cNvSpPr txBox="1"/>
          <p:nvPr/>
        </p:nvSpPr>
        <p:spPr>
          <a:xfrm>
            <a:off x="3068936" y="224284"/>
            <a:ext cx="501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Futura Lt BT" panose="020B0402020204020303" pitchFamily="34" charset="0"/>
              </a:rPr>
              <a:t>Lograr un mínimo del 90% en las evaluaciones aplicadas al personal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2974529" y="864168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BB0C93F-F87C-22AA-9AD9-8EEA2BB8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896644"/>
              </p:ext>
            </p:extLst>
          </p:nvPr>
        </p:nvGraphicFramePr>
        <p:xfrm>
          <a:off x="8765090" y="188012"/>
          <a:ext cx="3360743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830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136757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Futura Lt BT" panose="020B0402020204020303" pitchFamily="34" charset="0"/>
                        </a:rPr>
                        <a:t>95.7%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4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625CB16-0DD6-961A-94DE-E790CF4AA65A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2D5A02A-6B79-6295-F85B-0ECE29EBC517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20AA1F0-939B-7CE9-10D5-7C3323F155D4}"/>
              </a:ext>
            </a:extLst>
          </p:cNvPr>
          <p:cNvSpPr txBox="1"/>
          <p:nvPr/>
        </p:nvSpPr>
        <p:spPr>
          <a:xfrm>
            <a:off x="2856272" y="4966683"/>
            <a:ext cx="61184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Realizar presentaciones atractivas visualmente.</a:t>
            </a:r>
            <a:endParaRPr lang="es-ES" sz="1600" b="1" dirty="0">
              <a:solidFill>
                <a:schemeClr val="bg1">
                  <a:lumMod val="65000"/>
                </a:schemeClr>
              </a:solidFill>
              <a:latin typeface="Futura Lt BT" panose="020B0402020204020303" pitchFamily="34" charset="0"/>
            </a:endParaRPr>
          </a:p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Interactuar con los involucrados.</a:t>
            </a:r>
          </a:p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Aclarar dudas antes, durante y después del curso.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8D9C0E-E58E-1014-44B9-F1422738E29B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806D0A1-C272-2482-99DB-6628BB421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6BCD12B0-D226-592B-30DF-8E3696D01539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C434ED4-0AD0-9587-7E36-A78558518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567DB58-BA4D-7851-41FC-DC812D9FFD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0693" y="1391759"/>
            <a:ext cx="7078063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25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F7982B09-4F44-CCBB-D8DB-98E8B7EAF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31C8759D-7635-A62E-09A4-57B27C936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437588"/>
              </p:ext>
            </p:extLst>
          </p:nvPr>
        </p:nvGraphicFramePr>
        <p:xfrm>
          <a:off x="2669459" y="1863214"/>
          <a:ext cx="9156291" cy="267116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Realizar presentaciones atractivas visualmente.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Futura Lt BT" panose="020B0402020204020303" pitchFamily="34" charset="0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Interactuar con los involucrados.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Futura Lt BT" panose="020B0402020204020303" pitchFamily="34" charset="0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Aclarar dudas antes, durante y después del curso.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Futura Lt BT" panose="020B0402020204020303" pitchFamily="34" charset="0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492538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44D48317-81DC-7160-53A9-8EF613BEE0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9DD23C46-EA31-0461-93B9-F1CD8A44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3B52D8-5807-4DBF-AC49-F87894B00426}"/>
              </a:ext>
            </a:extLst>
          </p:cNvPr>
          <p:cNvSpPr/>
          <p:nvPr/>
        </p:nvSpPr>
        <p:spPr>
          <a:xfrm>
            <a:off x="5892431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83F4FEF6-5668-E4D4-E9B4-F1A18967C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1058D7B-CDEA-C300-D931-D8BEA6D92E04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F057274-15FA-C52D-CE17-08981BF7E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4142B06A-378C-1197-0170-373FA3D51970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EFF45C2-CC25-3AC6-5845-2D0C78DF1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36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13F0B-943E-1639-7747-40BE9C292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2059223C-537A-DB49-06A6-ED55F4BB360C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91A677-FE4A-70E5-9F96-AFE426645D64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2AE775C-2C64-EA44-7AEA-D46A83C7BEBB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B1C7C04-3B39-CFC1-425F-35EA135D78DD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0CD45819-F9AD-1B66-ED3E-F4159156E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A64A245-2E7B-4B6A-B0E4-3F1D6F772326}"/>
              </a:ext>
            </a:extLst>
          </p:cNvPr>
          <p:cNvSpPr txBox="1"/>
          <p:nvPr/>
        </p:nvSpPr>
        <p:spPr>
          <a:xfrm>
            <a:off x="2779867" y="154570"/>
            <a:ext cx="5501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Futura Lt BT" panose="020B0402020204020303" pitchFamily="34" charset="0"/>
              </a:rPr>
              <a:t>Lograr un mínimo del 90% en las evaluaciones aplicadas al personal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24777FB-F149-CC88-B239-4C840EE48A66}"/>
              </a:ext>
            </a:extLst>
          </p:cNvPr>
          <p:cNvCxnSpPr/>
          <p:nvPr/>
        </p:nvCxnSpPr>
        <p:spPr>
          <a:xfrm>
            <a:off x="2974528" y="862456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796F65B1-493D-F3B2-F43A-126D2135D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878698"/>
              </p:ext>
            </p:extLst>
          </p:nvPr>
        </p:nvGraphicFramePr>
        <p:xfrm>
          <a:off x="8664606" y="53537"/>
          <a:ext cx="346122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106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96585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9198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40897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16651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274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Acumulado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237996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Futura Lt BT" panose="020B0402020204020303" pitchFamily="34" charset="0"/>
                        </a:rPr>
                        <a:t>96.6%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4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C03D231-7A88-2892-640E-E8BB360DDAA5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725FD7-6E34-914B-F220-13519452B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3293C9D4-2B24-747F-4A52-A0545228F6A5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21BA63D-73EB-262C-5F90-AAAD14049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62C17A-0D1E-22DE-74EA-F5042C382D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960"/>
          <a:stretch>
            <a:fillRect/>
          </a:stretch>
        </p:blipFill>
        <p:spPr>
          <a:xfrm>
            <a:off x="3447397" y="1923135"/>
            <a:ext cx="3290286" cy="29863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EF46D4B-112E-78AC-70D8-A008F1A68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2854" y="2226738"/>
            <a:ext cx="2652608" cy="24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60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DADAE-9AC6-3E0D-D4C4-7316F053F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0A66847E-BB21-79BC-1CEB-A1EE0B9F4ADF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5723792-5C7C-3EA7-C145-FA5496D57F38}"/>
              </a:ext>
            </a:extLst>
          </p:cNvPr>
          <p:cNvSpPr txBox="1"/>
          <p:nvPr/>
        </p:nvSpPr>
        <p:spPr>
          <a:xfrm>
            <a:off x="201929" y="508513"/>
            <a:ext cx="151909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E4DBE88-B77C-E6BA-9B45-97DFB4D4CAD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70856D-60BB-7715-1C97-082665947EBA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47EFADA-1EA1-4D59-0235-4C487D19B47B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89CB39A-0023-DA08-919D-5CE43A1342AF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solidFill>
                  <a:srgbClr val="002060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s-MX" dirty="0"/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7155895-8068-DBEF-6544-E047F5BF0E9A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27503F39-76A8-3BC0-F87E-C4B712266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92F1AF8-46CD-F432-DA0B-15B9D2286387}"/>
              </a:ext>
            </a:extLst>
          </p:cNvPr>
          <p:cNvCxnSpPr>
            <a:cxnSpLocks/>
          </p:cNvCxnSpPr>
          <p:nvPr/>
        </p:nvCxnSpPr>
        <p:spPr>
          <a:xfrm>
            <a:off x="3099007" y="929149"/>
            <a:ext cx="5440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635E48C-168F-73EB-D608-11A882F852A1}"/>
              </a:ext>
            </a:extLst>
          </p:cNvPr>
          <p:cNvSpPr txBox="1"/>
          <p:nvPr/>
        </p:nvSpPr>
        <p:spPr>
          <a:xfrm>
            <a:off x="2981024" y="142136"/>
            <a:ext cx="5697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002060"/>
                </a:solidFill>
              </a:rPr>
              <a:t>Incrementar la facturación en el servicio de maquila de nómina  en un 56 % vs 2024</a:t>
            </a:r>
          </a:p>
        </p:txBody>
      </p:sp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D941D0F4-7C46-00CB-268D-DEE333D22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149805"/>
              </p:ext>
            </p:extLst>
          </p:nvPr>
        </p:nvGraphicFramePr>
        <p:xfrm>
          <a:off x="8777073" y="211627"/>
          <a:ext cx="3254476" cy="102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2795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dirty="0">
                          <a:solidFill>
                            <a:srgbClr val="002060"/>
                          </a:solidFill>
                        </a:rPr>
                        <a:t>Estatus de cumplimiento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Porcentaje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Medidor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62 %</a:t>
                      </a:r>
                      <a:r>
                        <a:rPr lang="es-MX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rgbClr val="00206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6000">
                          <a:srgbClr val="FF00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rgbClr val="FFFF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B05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7A73B0A5-1CF6-7B8F-8BEC-83C9D9F89A96}"/>
              </a:ext>
            </a:extLst>
          </p:cNvPr>
          <p:cNvSpPr txBox="1"/>
          <p:nvPr/>
        </p:nvSpPr>
        <p:spPr>
          <a:xfrm>
            <a:off x="3231015" y="4901671"/>
            <a:ext cx="8010367" cy="16004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2700000" scaled="1"/>
            <a:tileRect/>
          </a:gradFill>
          <a:ln w="95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2060"/>
                </a:solidFill>
              </a:rPr>
              <a:t>1. Reposicionamiento del Servicio: de operacional a estratégico</a:t>
            </a:r>
          </a:p>
          <a:p>
            <a:r>
              <a:rPr lang="es-ES" sz="1400" b="1" dirty="0">
                <a:solidFill>
                  <a:srgbClr val="002060"/>
                </a:solidFill>
              </a:rPr>
              <a:t>Objetivo: </a:t>
            </a:r>
            <a:r>
              <a:rPr lang="es-ES" sz="1400" dirty="0">
                <a:solidFill>
                  <a:srgbClr val="002060"/>
                </a:solidFill>
              </a:rPr>
              <a:t>Aumentar el valor percibido y justificar precios más altos.</a:t>
            </a:r>
          </a:p>
          <a:p>
            <a:r>
              <a:rPr lang="es-ES" sz="1400" b="1" dirty="0">
                <a:solidFill>
                  <a:srgbClr val="002060"/>
                </a:solidFill>
              </a:rPr>
              <a:t>2. Diseño de Paquetes Escalonados</a:t>
            </a:r>
          </a:p>
          <a:p>
            <a:r>
              <a:rPr lang="es-ES" sz="1400" b="1" dirty="0">
                <a:solidFill>
                  <a:srgbClr val="002060"/>
                </a:solidFill>
              </a:rPr>
              <a:t>Objetivo: Ampliar el rango de clientes y aum</a:t>
            </a:r>
            <a:r>
              <a:rPr lang="es-ES" sz="1400" dirty="0">
                <a:solidFill>
                  <a:srgbClr val="002060"/>
                </a:solidFill>
              </a:rPr>
              <a:t>entar el precio promedio.</a:t>
            </a:r>
          </a:p>
          <a:p>
            <a:r>
              <a:rPr lang="es-ES" sz="1400" b="1" dirty="0">
                <a:solidFill>
                  <a:srgbClr val="002060"/>
                </a:solidFill>
              </a:rPr>
              <a:t>Básico</a:t>
            </a:r>
            <a:r>
              <a:rPr lang="es-ES" sz="1400" dirty="0">
                <a:solidFill>
                  <a:srgbClr val="002060"/>
                </a:solidFill>
              </a:rPr>
              <a:t>: Cálculo y timbrado (PYMES).</a:t>
            </a:r>
          </a:p>
          <a:p>
            <a:r>
              <a:rPr lang="es-ES" sz="1400" b="1" dirty="0">
                <a:solidFill>
                  <a:srgbClr val="002060"/>
                </a:solidFill>
              </a:rPr>
              <a:t>Estándar</a:t>
            </a:r>
            <a:r>
              <a:rPr lang="es-ES" sz="1400" dirty="0">
                <a:solidFill>
                  <a:srgbClr val="002060"/>
                </a:solidFill>
              </a:rPr>
              <a:t>: Cálculo, timbrado, incidencias + atención directa + reportes mensuales.</a:t>
            </a:r>
          </a:p>
          <a:p>
            <a:r>
              <a:rPr lang="es-ES" sz="1400" b="1" dirty="0">
                <a:solidFill>
                  <a:srgbClr val="002060"/>
                </a:solidFill>
              </a:rPr>
              <a:t>Premium</a:t>
            </a:r>
            <a:r>
              <a:rPr lang="es-ES" sz="1400" dirty="0">
                <a:solidFill>
                  <a:srgbClr val="002060"/>
                </a:solidFill>
              </a:rPr>
              <a:t>: Todo lo anterior + integración con psicometría, clima laboral, soporte para IMSS/INFONAVIT.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6D0A3CB-9CCB-FD56-3F90-6D84FA85A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12765"/>
              </p:ext>
            </p:extLst>
          </p:nvPr>
        </p:nvGraphicFramePr>
        <p:xfrm>
          <a:off x="3099007" y="1054909"/>
          <a:ext cx="4643668" cy="90742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817068">
                  <a:extLst>
                    <a:ext uri="{9D8B030D-6E8A-4147-A177-3AD203B41FA5}">
                      <a16:colId xmlns:a16="http://schemas.microsoft.com/office/drawing/2014/main" val="2572983999"/>
                    </a:ext>
                  </a:extLst>
                </a:gridCol>
                <a:gridCol w="1348162">
                  <a:extLst>
                    <a:ext uri="{9D8B030D-6E8A-4147-A177-3AD203B41FA5}">
                      <a16:colId xmlns:a16="http://schemas.microsoft.com/office/drawing/2014/main" val="3005357235"/>
                    </a:ext>
                  </a:extLst>
                </a:gridCol>
                <a:gridCol w="1116659">
                  <a:extLst>
                    <a:ext uri="{9D8B030D-6E8A-4147-A177-3AD203B41FA5}">
                      <a16:colId xmlns:a16="http://schemas.microsoft.com/office/drawing/2014/main" val="1326965783"/>
                    </a:ext>
                  </a:extLst>
                </a:gridCol>
                <a:gridCol w="1361779">
                  <a:extLst>
                    <a:ext uri="{9D8B030D-6E8A-4147-A177-3AD203B41FA5}">
                      <a16:colId xmlns:a16="http://schemas.microsoft.com/office/drawing/2014/main" val="2574379710"/>
                    </a:ext>
                  </a:extLst>
                </a:gridCol>
              </a:tblGrid>
              <a:tr h="609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Año</a:t>
                      </a:r>
                      <a:endParaRPr lang="es-419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Facturación</a:t>
                      </a:r>
                      <a:endParaRPr lang="es-419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Incremento (56%)</a:t>
                      </a:r>
                      <a:endParaRPr lang="es-419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Meta</a:t>
                      </a:r>
                      <a:endParaRPr lang="es-419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44822625"/>
                  </a:ext>
                </a:extLst>
              </a:tr>
              <a:tr h="2977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es-419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$        80,900.00 </a:t>
                      </a:r>
                      <a:endParaRPr lang="es-419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$  45,304.00 </a:t>
                      </a:r>
                      <a:endParaRPr lang="es-419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$      126,204.00 </a:t>
                      </a:r>
                      <a:endParaRPr lang="es-419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74243413"/>
                  </a:ext>
                </a:extLst>
              </a:tr>
            </a:tbl>
          </a:graphicData>
        </a:graphic>
      </p:graphicFrame>
      <p:sp>
        <p:nvSpPr>
          <p:cNvPr id="14" name="Elipse 13">
            <a:extLst>
              <a:ext uri="{FF2B5EF4-FFF2-40B4-BE49-F238E27FC236}">
                <a16:creationId xmlns:a16="http://schemas.microsoft.com/office/drawing/2014/main" id="{01A490D3-6719-87CF-689E-EAFEC75443FD}"/>
              </a:ext>
            </a:extLst>
          </p:cNvPr>
          <p:cNvSpPr/>
          <p:nvPr/>
        </p:nvSpPr>
        <p:spPr>
          <a:xfrm>
            <a:off x="9896375" y="4175363"/>
            <a:ext cx="1129004" cy="51318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08C71F8-F4FE-4E8A-6D1A-6A5E9A44F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935739"/>
              </p:ext>
            </p:extLst>
          </p:nvPr>
        </p:nvGraphicFramePr>
        <p:xfrm>
          <a:off x="3710491" y="2094036"/>
          <a:ext cx="7314888" cy="2437899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994569">
                  <a:extLst>
                    <a:ext uri="{9D8B030D-6E8A-4147-A177-3AD203B41FA5}">
                      <a16:colId xmlns:a16="http://schemas.microsoft.com/office/drawing/2014/main" val="2296355218"/>
                    </a:ext>
                  </a:extLst>
                </a:gridCol>
                <a:gridCol w="1219148">
                  <a:extLst>
                    <a:ext uri="{9D8B030D-6E8A-4147-A177-3AD203B41FA5}">
                      <a16:colId xmlns:a16="http://schemas.microsoft.com/office/drawing/2014/main" val="3619821680"/>
                    </a:ext>
                  </a:extLst>
                </a:gridCol>
                <a:gridCol w="1219148">
                  <a:extLst>
                    <a:ext uri="{9D8B030D-6E8A-4147-A177-3AD203B41FA5}">
                      <a16:colId xmlns:a16="http://schemas.microsoft.com/office/drawing/2014/main" val="3198149191"/>
                    </a:ext>
                  </a:extLst>
                </a:gridCol>
                <a:gridCol w="1572059">
                  <a:extLst>
                    <a:ext uri="{9D8B030D-6E8A-4147-A177-3AD203B41FA5}">
                      <a16:colId xmlns:a16="http://schemas.microsoft.com/office/drawing/2014/main" val="3674905635"/>
                    </a:ext>
                  </a:extLst>
                </a:gridCol>
                <a:gridCol w="1026651">
                  <a:extLst>
                    <a:ext uri="{9D8B030D-6E8A-4147-A177-3AD203B41FA5}">
                      <a16:colId xmlns:a16="http://schemas.microsoft.com/office/drawing/2014/main" val="1291901157"/>
                    </a:ext>
                  </a:extLst>
                </a:gridCol>
                <a:gridCol w="1283313">
                  <a:extLst>
                    <a:ext uri="{9D8B030D-6E8A-4147-A177-3AD203B41FA5}">
                      <a16:colId xmlns:a16="http://schemas.microsoft.com/office/drawing/2014/main" val="1790307462"/>
                    </a:ext>
                  </a:extLst>
                </a:gridCol>
              </a:tblGrid>
              <a:tr h="6628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MONTO DE FACTURACIÓN 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MONTO DE FACTURACIÓN 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MONTO DE FACTURACIÓN 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67557473"/>
                  </a:ext>
                </a:extLst>
              </a:tr>
              <a:tr h="2209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ENERO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$90,000.00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ABRIL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$73,000.00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JULIO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$87,250.00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5578484"/>
                  </a:ext>
                </a:extLst>
              </a:tr>
              <a:tr h="2209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FEBRERO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$77,000.00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MAYO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$60,000.00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AGOSTO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$74,250.00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9043271"/>
                  </a:ext>
                </a:extLst>
              </a:tr>
              <a:tr h="2209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MARZO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$60,000.00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JUNIO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$81,249.00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SEPTIEMBRE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$74,250.00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0887802"/>
                  </a:ext>
                </a:extLst>
              </a:tr>
              <a:tr h="2209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2769522"/>
                  </a:ext>
                </a:extLst>
              </a:tr>
              <a:tr h="2247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PROMEDIO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$75,666.67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PROMEDIO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$71,416.33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PROMEDIO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$78,583.33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27901491"/>
                  </a:ext>
                </a:extLst>
              </a:tr>
              <a:tr h="2247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5047181"/>
                  </a:ext>
                </a:extLst>
              </a:tr>
              <a:tr h="4417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PORCENTAJE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60%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PORCENTAJE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57%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PORCENTAJE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62%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0172087"/>
                  </a:ext>
                </a:extLst>
              </a:tr>
            </a:tbl>
          </a:graphicData>
        </a:graphic>
      </p:graphicFrame>
      <p:grpSp>
        <p:nvGrpSpPr>
          <p:cNvPr id="15" name="Grupo 14">
            <a:extLst>
              <a:ext uri="{FF2B5EF4-FFF2-40B4-BE49-F238E27FC236}">
                <a16:creationId xmlns:a16="http://schemas.microsoft.com/office/drawing/2014/main" id="{F9CE7737-5694-9DC6-8636-C4379E8481AB}"/>
              </a:ext>
            </a:extLst>
          </p:cNvPr>
          <p:cNvGrpSpPr/>
          <p:nvPr/>
        </p:nvGrpSpPr>
        <p:grpSpPr>
          <a:xfrm>
            <a:off x="118481" y="6019060"/>
            <a:ext cx="11984309" cy="838940"/>
            <a:chOff x="118481" y="6019060"/>
            <a:chExt cx="11984309" cy="838940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9E92490C-D422-89EF-F730-93D67F4FD69F}"/>
                </a:ext>
              </a:extLst>
            </p:cNvPr>
            <p:cNvSpPr txBox="1"/>
            <p:nvPr/>
          </p:nvSpPr>
          <p:spPr>
            <a:xfrm>
              <a:off x="10009149" y="6384530"/>
              <a:ext cx="20936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b="1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 pitchFamily="34" charset="0"/>
                </a:rPr>
                <a:t>F3PNO-DIR-01.01</a:t>
              </a:r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E2E5D6AC-F39F-A028-5EDB-02349D9E5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50" y="6019060"/>
              <a:ext cx="838940" cy="838940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BD5F8E9E-AD60-6CF1-42CC-ECE2B761B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81" y="6067705"/>
              <a:ext cx="739317" cy="739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971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52A608-42E4-F374-E1E1-013C8FA4599D}"/>
              </a:ext>
            </a:extLst>
          </p:cNvPr>
          <p:cNvSpPr txBox="1"/>
          <p:nvPr/>
        </p:nvSpPr>
        <p:spPr>
          <a:xfrm>
            <a:off x="2974529" y="-72893"/>
            <a:ext cx="5479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Futura Lt BT" panose="020B0402020204020303" pitchFamily="34" charset="0"/>
              </a:rPr>
              <a:t>Revisar que se cumpla una satisfacción promedio mínima del 96% en los índices de calidad de los servicios.</a:t>
            </a:r>
            <a:endParaRPr lang="es-ES" sz="2000" b="1" dirty="0">
              <a:latin typeface="Futura Lt BT" panose="020B0402020204020303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2927325" y="877584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BB0C93F-F87C-22AA-9AD9-8EEA2BB8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207772"/>
              </p:ext>
            </p:extLst>
          </p:nvPr>
        </p:nvGraphicFramePr>
        <p:xfrm>
          <a:off x="8633186" y="0"/>
          <a:ext cx="350916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830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936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193638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Futura Lt BT" panose="020B0402020204020303" pitchFamily="34" charset="0"/>
                        </a:rPr>
                        <a:t>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4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x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625CB16-0DD6-961A-94DE-E790CF4AA65A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2D5A02A-6B79-6295-F85B-0ECE29EBC517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C9140E-B0EA-4503-AABC-5FF8313A7780}"/>
              </a:ext>
            </a:extLst>
          </p:cNvPr>
          <p:cNvSpPr txBox="1"/>
          <p:nvPr/>
        </p:nvSpPr>
        <p:spPr>
          <a:xfrm>
            <a:off x="2793460" y="5076438"/>
            <a:ext cx="9354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Analizar proceso de las diferentes áreas para detectar mejoras</a:t>
            </a:r>
            <a:endParaRPr lang="es-ES" sz="1600" b="1" dirty="0">
              <a:solidFill>
                <a:schemeClr val="bg1">
                  <a:lumMod val="65000"/>
                </a:schemeClr>
              </a:solidFill>
              <a:latin typeface="Futura Lt BT" panose="020B0402020204020303" pitchFamily="34" charset="0"/>
            </a:endParaRPr>
          </a:p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Seguimiento a planes CAPA</a:t>
            </a:r>
          </a:p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Análisis y reforzamiento con áreas que presentan inestabilidad en los resultados</a:t>
            </a:r>
          </a:p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Capacitaciones de valor agregado a las diferentes áreas</a:t>
            </a:r>
            <a:endParaRPr lang="es-ES" sz="1600" b="1" dirty="0">
              <a:solidFill>
                <a:schemeClr val="bg1">
                  <a:lumMod val="65000"/>
                </a:schemeClr>
              </a:solidFill>
              <a:latin typeface="Futura Lt BT" panose="020B04020202040203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340B45B-C4F9-8414-5792-EFD72C6A4E7A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603C414-623D-BE74-DC7B-0A7F906C1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BAC88702-72D0-AE6D-4CF1-9B299F3C11B5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6A34679-546E-ACCB-AE08-A5262E165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B5F6536-5B24-0BD0-B55A-00D051E18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9312" y="975360"/>
            <a:ext cx="7275774" cy="395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74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F7982B09-4F44-CCBB-D8DB-98E8B7EAF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31C8759D-7635-A62E-09A4-57B27C936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041727"/>
              </p:ext>
            </p:extLst>
          </p:nvPr>
        </p:nvGraphicFramePr>
        <p:xfrm>
          <a:off x="2669459" y="1863214"/>
          <a:ext cx="9156291" cy="3108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s-ES" sz="1600" dirty="0">
                          <a:latin typeface="Futura Lt BT" panose="020B0402020204020303" pitchFamily="34" charset="0"/>
                        </a:rPr>
                        <a:t>Analizar proceso de las diferentes áreas para detectar mejoras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Se programan capacitaciones especificas por área.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s-ES" sz="1600" dirty="0">
                          <a:latin typeface="Futura Lt BT" panose="020B0402020204020303" pitchFamily="34" charset="0"/>
                        </a:rPr>
                        <a:t>Seguimiento a planes CAPA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Se da seguimiento a los planes CAPA generados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37000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Futura Lt BT" panose="020B0402020204020303" pitchFamily="34" charset="0"/>
                        </a:rPr>
                        <a:t>Capacitaciones de valor agregado a las diferentes áreas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Se capacita al personal acorde al PAC de calidad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207180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44D48317-81DC-7160-53A9-8EF613BEE0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9DD23C46-EA31-0461-93B9-F1CD8A44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3B52D8-5807-4DBF-AC49-F87894B00426}"/>
              </a:ext>
            </a:extLst>
          </p:cNvPr>
          <p:cNvSpPr/>
          <p:nvPr/>
        </p:nvSpPr>
        <p:spPr>
          <a:xfrm>
            <a:off x="5903582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83F4FEF6-5668-E4D4-E9B4-F1A18967C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ED5601B-FE0C-6BA6-E8E5-1CABC725AEDF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44F93C9-D344-877D-A694-E3782EE47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2EA6C1A4-E81B-6821-1CA9-A101349D3627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7413B97-4887-047D-3BAC-B61CD24E9C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14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44C21-0105-65FD-8790-1D0C3B56E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3D89E82A-CFEE-BFDD-B5DC-469A3FA8C036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B11013D-CBF8-C03B-FF51-9E323A5BA3DA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E32D998-1CF3-1082-FD10-EAC9544ED627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DFFA4C-7688-E9C3-10E8-1D08A6D63D8C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A6DF9B15-FD2D-9FFD-0589-EB9A500F9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E213B9F-8576-C023-9646-2F3EB55DBC7E}"/>
              </a:ext>
            </a:extLst>
          </p:cNvPr>
          <p:cNvSpPr txBox="1"/>
          <p:nvPr/>
        </p:nvSpPr>
        <p:spPr>
          <a:xfrm>
            <a:off x="2779867" y="154570"/>
            <a:ext cx="5501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Futura Lt BT" panose="020B0402020204020303" pitchFamily="34" charset="0"/>
              </a:rPr>
              <a:t>Revisar que se cumpla una satisfacción promedio mínima del 96% en los índices de calidad de los servicios.</a:t>
            </a:r>
            <a:endParaRPr lang="es-ES" sz="2000" b="1" dirty="0">
              <a:latin typeface="Futura Lt BT" panose="020B0402020204020303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88CA359-A7F3-DDEC-3870-C9E1958CAF1B}"/>
              </a:ext>
            </a:extLst>
          </p:cNvPr>
          <p:cNvCxnSpPr/>
          <p:nvPr/>
        </p:nvCxnSpPr>
        <p:spPr>
          <a:xfrm>
            <a:off x="2974528" y="1182051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30C1BBA0-8B4B-BCBC-8E1F-42AE32A60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367812"/>
              </p:ext>
            </p:extLst>
          </p:nvPr>
        </p:nvGraphicFramePr>
        <p:xfrm>
          <a:off x="8281190" y="53537"/>
          <a:ext cx="384464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95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214815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35410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78661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6280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274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Acumulado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237996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Futura Lt BT" panose="020B0402020204020303" pitchFamily="34" charset="0"/>
                        </a:rPr>
                        <a:t>95.8%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No cumple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X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46E0B0D-8574-48B0-FA5C-05C222C85234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F177EB-F02D-B8BB-9ADB-81DB7F3AE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9DD4C3CE-04BD-E14D-3DB2-07363C137490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CCF4E6A-99BD-1BC9-0B36-376C9C9AF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5C83FDF-22F4-CA83-FF5B-70AC1F49E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884" y="1959266"/>
            <a:ext cx="3384251" cy="293946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3BD0149-A71A-6B2B-738F-5814F4A38D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1190" y="2171458"/>
            <a:ext cx="2778758" cy="251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94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03032-66CF-3EDA-B1CE-6E2017EC9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E1F7EF0D-48B3-4B91-AB9D-2A67B9230F5F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6DF4EA-9F0B-945C-BDD3-1251617185A6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B6BD96A-5D26-4091-F8B2-606AA9DF31D8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BC7B45-3DE0-E90D-A3B0-61CA56DFA3CE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673FF9-AB27-634D-11C4-0FBFED056FA7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5003F347-A5EA-A7D9-6F47-35FE603A0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F57A4B-C8D0-DA17-8701-B0E190E3F099}"/>
              </a:ext>
            </a:extLst>
          </p:cNvPr>
          <p:cNvSpPr txBox="1"/>
          <p:nvPr/>
        </p:nvSpPr>
        <p:spPr>
          <a:xfrm>
            <a:off x="2827049" y="-29170"/>
            <a:ext cx="5938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Futura Lt BT" panose="020B0402020204020303" pitchFamily="34" charset="0"/>
              </a:rPr>
              <a:t>Atender el 100% de las quejas y no conformidades recibidas en un plazo máximo de 48 horas.</a:t>
            </a:r>
            <a:endParaRPr lang="es-ES" sz="2000" b="1" dirty="0">
              <a:latin typeface="Futura Lt BT" panose="020B0402020204020303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5ED219E-2837-E457-290D-AE4D1C843293}"/>
              </a:ext>
            </a:extLst>
          </p:cNvPr>
          <p:cNvCxnSpPr/>
          <p:nvPr/>
        </p:nvCxnSpPr>
        <p:spPr>
          <a:xfrm>
            <a:off x="2965565" y="986493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B6D088A0-90CA-AB51-9541-33A6B0A8F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908120"/>
              </p:ext>
            </p:extLst>
          </p:nvPr>
        </p:nvGraphicFramePr>
        <p:xfrm>
          <a:off x="8709928" y="0"/>
          <a:ext cx="3415904" cy="10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195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82226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6855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6433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1119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Futura Lt BT" panose="020B0402020204020303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4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EC392D7-0928-E44D-C09B-B7DB952D45AA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AD952AF-E267-6BFE-E14E-DC75309040D2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1D0D16-EBCB-6071-5A3F-2CCD56A94CAB}"/>
              </a:ext>
            </a:extLst>
          </p:cNvPr>
          <p:cNvSpPr txBox="1"/>
          <p:nvPr/>
        </p:nvSpPr>
        <p:spPr>
          <a:xfrm>
            <a:off x="2751738" y="5514976"/>
            <a:ext cx="6516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Acercamiento con las áreas para detectar deficiencias, y corregir de manera preventiva</a:t>
            </a:r>
          </a:p>
          <a:p>
            <a:pPr indent="-285750" algn="just">
              <a:buBlip>
                <a:blip r:embed="rId3"/>
              </a:buBlip>
            </a:pPr>
            <a:endParaRPr lang="es-ES" sz="2400" b="1" dirty="0">
              <a:solidFill>
                <a:schemeClr val="bg1">
                  <a:lumMod val="65000"/>
                </a:schemeClr>
              </a:solidFill>
              <a:latin typeface="Futura Lt BT" panose="020B04020202040203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9026368-91CD-CFCB-550B-B115459E7E43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2825BF3-E4E7-A81C-77F9-386DB82CD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0E714EFF-5D88-EA32-ACCD-15D83494C029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2AB576E-D736-1470-C414-F8F3285D0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381FE3-92C7-5559-4BDD-AEDFB276E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2335" y="1252195"/>
            <a:ext cx="5917487" cy="412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17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9451C-4860-925F-20C3-6B9752069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BB1F34A5-40F4-E7B7-0A5A-EBD98CB57F62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0C9A13D-F378-57C6-9ACD-FBAF4CD9DFDB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A25535B-CEA3-FB19-0630-230A7779AD6C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240854D-CC63-3395-7510-621C0F3C9A5C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1F1A5B6-CA13-B18E-B89B-A0D8EBDF3B6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97D7BCE-19BE-5231-121E-59E9BAA0E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6BC77C-0DBE-7259-E8D4-C2B1FEF67263}"/>
              </a:ext>
            </a:extLst>
          </p:cNvPr>
          <p:cNvSpPr txBox="1"/>
          <p:nvPr/>
        </p:nvSpPr>
        <p:spPr>
          <a:xfrm>
            <a:off x="2827049" y="-29170"/>
            <a:ext cx="5938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Futura Lt BT" panose="020B0402020204020303" pitchFamily="34" charset="0"/>
              </a:rPr>
              <a:t>Atender el 100% de las quejas y no conformidades recibidas en un plazo máximo de 48 horas.</a:t>
            </a:r>
            <a:endParaRPr lang="es-ES" sz="2000" b="1" dirty="0">
              <a:latin typeface="Futura Lt BT" panose="020B0402020204020303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B75269D-133A-4ED8-279C-C070DB65FDDF}"/>
              </a:ext>
            </a:extLst>
          </p:cNvPr>
          <p:cNvCxnSpPr/>
          <p:nvPr/>
        </p:nvCxnSpPr>
        <p:spPr>
          <a:xfrm>
            <a:off x="2965565" y="986493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C836081A-525D-7E86-C181-272283B3C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815652"/>
              </p:ext>
            </p:extLst>
          </p:nvPr>
        </p:nvGraphicFramePr>
        <p:xfrm>
          <a:off x="8765090" y="0"/>
          <a:ext cx="3360743" cy="1206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830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Futura Lt BT" panose="020B0402020204020303" pitchFamily="34" charset="0"/>
                        </a:rPr>
                        <a:t>90 %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  <a:endParaRPr lang="es-MX" sz="14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x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55863F2-8146-184F-4641-B5A87FA34996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F629A6B-3F11-F516-CF99-B7B66048A8D8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E7C4C8-8A8D-037A-4CDE-E9BB93AF508F}"/>
              </a:ext>
            </a:extLst>
          </p:cNvPr>
          <p:cNvSpPr txBox="1"/>
          <p:nvPr/>
        </p:nvSpPr>
        <p:spPr>
          <a:xfrm>
            <a:off x="2751737" y="5514976"/>
            <a:ext cx="7590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Enfoque preventivo de auditorias para controlar procesos y evitar hallazgos durante ejecución de auditorías y crear mejorar de procesos.</a:t>
            </a:r>
          </a:p>
          <a:p>
            <a:pPr indent="-285750" algn="just">
              <a:buBlip>
                <a:blip r:embed="rId3"/>
              </a:buBlip>
            </a:pPr>
            <a:endParaRPr lang="es-ES" sz="2400" b="1" dirty="0">
              <a:solidFill>
                <a:schemeClr val="bg1">
                  <a:lumMod val="65000"/>
                </a:schemeClr>
              </a:solidFill>
              <a:latin typeface="Futura Lt BT" panose="020B04020202040203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0E44E2C-BEB2-D7AE-8B81-10D96795D996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F73D15B-1EA7-1CDC-932B-2544A0EA6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BA313C1E-88E3-A062-1A69-2AD160B8CA6B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56290B96-E8A0-499B-7424-40F49867C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3D851DD-95F2-D844-79B6-ACFD0CD21A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2247" y="1624465"/>
            <a:ext cx="6695778" cy="362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84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BA5C0-C858-5F97-4D71-CC13F56B2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6D227245-777A-0315-9478-30A391AF8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2477C007-9CD6-DAE0-6D87-57634E2EC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230971"/>
              </p:ext>
            </p:extLst>
          </p:nvPr>
        </p:nvGraphicFramePr>
        <p:xfrm>
          <a:off x="2669459" y="1863214"/>
          <a:ext cx="9156291" cy="3596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Acercamiento con atención al cliente respecto a nuestros clientes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  <a:endParaRPr lang="es-MX" sz="16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s-ES" sz="1600" dirty="0">
                          <a:latin typeface="Futura Lt BT" panose="020B0402020204020303" pitchFamily="34" charset="0"/>
                        </a:rPr>
                        <a:t>Acercamiento con las áreas para detectar deficiencias, y corregir de manera preventiva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Futura Lt BT" panose="020B0402020204020303" pitchFamily="34" charset="0"/>
                        </a:rPr>
                        <a:t>Enfoque preventivo de auditorias para controlar procesos y evitar hallazgos durante ejecución de auditorías y crear mejorar de procesos.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Se trabaja en plan de auditorías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273785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0B99CC0A-FE9D-B730-FD7F-D1F416DD70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0559690D-4C0A-6644-E852-3028BDE1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6AC87BC-D8C7-B408-7669-8CAC5B5C30A7}"/>
              </a:ext>
            </a:extLst>
          </p:cNvPr>
          <p:cNvSpPr/>
          <p:nvPr/>
        </p:nvSpPr>
        <p:spPr>
          <a:xfrm>
            <a:off x="5903582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038CA795-BB53-4314-AE33-95A19FAE6D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59578D7-3815-907B-8F38-0587F860C124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F041AB8-3C7F-9A9C-B320-9F3CB5960E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614D77D1-9F20-8F5E-FA3E-98FE34203340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40FD353-D0E0-81DE-8163-06AE5ED64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0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2312D-35FA-C30F-3A8C-298738B77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25192114-EEC2-9EC8-4918-4C2160F776B2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D3E2682-A927-E0E6-04CC-A7C6D422DF7D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6A7D0AE-2C13-6E28-E1EE-891D853F0BC4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AB42A06-94B2-9A24-D55E-C0085D8C1969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5A635A00-91DC-C88F-EA38-4A2DC578C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8C18175-35FF-AA40-9182-E79BE6DBEA8F}"/>
              </a:ext>
            </a:extLst>
          </p:cNvPr>
          <p:cNvSpPr txBox="1"/>
          <p:nvPr/>
        </p:nvSpPr>
        <p:spPr>
          <a:xfrm>
            <a:off x="2779867" y="154570"/>
            <a:ext cx="5501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Futura Lt BT" panose="020B0402020204020303" pitchFamily="34" charset="0"/>
              </a:rPr>
              <a:t>Atender el 100% de las quejas y no conformidades recibidas en un plazo máximo de 48 horas.</a:t>
            </a:r>
            <a:endParaRPr lang="es-ES" sz="2000" b="1" dirty="0">
              <a:latin typeface="Futura Lt BT" panose="020B0402020204020303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5D00758-5CA4-FE4A-86CE-34730F3FFF1C}"/>
              </a:ext>
            </a:extLst>
          </p:cNvPr>
          <p:cNvCxnSpPr/>
          <p:nvPr/>
        </p:nvCxnSpPr>
        <p:spPr>
          <a:xfrm>
            <a:off x="2974528" y="1182051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78EE5232-7E16-293C-DFC8-F4000CDF8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790517"/>
              </p:ext>
            </p:extLst>
          </p:nvPr>
        </p:nvGraphicFramePr>
        <p:xfrm>
          <a:off x="8281190" y="53537"/>
          <a:ext cx="384464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95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214815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35410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78661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6280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274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Acumulado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237996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Futura Lt BT" panose="020B0402020204020303" pitchFamily="34" charset="0"/>
                        </a:rPr>
                        <a:t>87.5%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No cumple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790BC8E-1007-30EE-1047-BE4886289D3D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691C8A-2BF0-C86E-4565-43558ACFE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59F94DFB-5EEC-ABFA-B7C4-4F6833338834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337743B-9969-31EF-917D-477AA758B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FC34769-8E56-7AE9-39C1-F45936A44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71" y="1923404"/>
            <a:ext cx="3403345" cy="301119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FB639A6-F32D-3614-1FB4-EADA69A11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6091" y="2097624"/>
            <a:ext cx="2899749" cy="26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08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40324-0284-9E16-7CA8-10ACDF383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67DBAEE5-E4AE-A908-2142-AD3C66B21F40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95FF8A6-1073-8312-1FAF-3B888EFA1C81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2A45AF6-EA70-7C90-8D79-B56F1B4BE38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7A729AD-4EFF-BBD0-312E-9189C7046F7C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CF73AF6-39B4-DB63-F623-493094D0C160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397CE894-FDBD-0833-E2AD-78A908B34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996292E-2725-26F4-5E07-40A1E30E04BF}"/>
              </a:ext>
            </a:extLst>
          </p:cNvPr>
          <p:cNvSpPr txBox="1"/>
          <p:nvPr/>
        </p:nvSpPr>
        <p:spPr>
          <a:xfrm>
            <a:off x="3068936" y="-1"/>
            <a:ext cx="501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Futura Lt BT" panose="020B0402020204020303" pitchFamily="34" charset="0"/>
              </a:rPr>
              <a:t>Completar la digitalización y centralización de toda la documentación del SGC</a:t>
            </a:r>
            <a:endParaRPr lang="es-ES" sz="2000" b="1" dirty="0">
              <a:latin typeface="Futura Lt BT" panose="020B0402020204020303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6599FA4-A3B5-9FCA-DCF0-28BCA5659DE9}"/>
              </a:ext>
            </a:extLst>
          </p:cNvPr>
          <p:cNvCxnSpPr/>
          <p:nvPr/>
        </p:nvCxnSpPr>
        <p:spPr>
          <a:xfrm>
            <a:off x="2974529" y="1015662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DEC4A81C-BABA-B1A0-2587-E7E096C96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02631"/>
              </p:ext>
            </p:extLst>
          </p:nvPr>
        </p:nvGraphicFramePr>
        <p:xfrm>
          <a:off x="8742047" y="40377"/>
          <a:ext cx="3360743" cy="10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830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Futura Lt BT" panose="020B0402020204020303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4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3BAF62C-4E81-9F66-333C-C04343424322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92382D87-32E8-CCFE-AF42-3A1C0EEA7D76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EBB13E7-E586-B104-CF79-97929F0D0337}"/>
              </a:ext>
            </a:extLst>
          </p:cNvPr>
          <p:cNvSpPr txBox="1"/>
          <p:nvPr/>
        </p:nvSpPr>
        <p:spPr>
          <a:xfrm>
            <a:off x="2751738" y="5407396"/>
            <a:ext cx="6516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Generar alta y capacitación del procedimiento.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49106ED-4DC0-4BB1-C920-99E95136A4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62" t="2432" r="5736" b="5008"/>
          <a:stretch>
            <a:fillRect/>
          </a:stretch>
        </p:blipFill>
        <p:spPr>
          <a:xfrm>
            <a:off x="3488977" y="1177717"/>
            <a:ext cx="6924529" cy="41925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4A5BAB4-E679-2C99-76B2-70B9C75B4EEA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CD492DF-4276-0CDF-AA7F-958FD1BBF6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E2EC2C9C-DF27-B6A0-F077-1772E654FFCF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8DBC02C-4AE0-29CF-FA51-856806269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6E8A924-242A-9A97-DD5C-69C3383315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3773" y="1892179"/>
            <a:ext cx="2748121" cy="27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50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B0CBF-D497-21E1-0560-A1E023207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DC662DE1-B57A-C3E5-EBF0-45734233F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0352ECAB-D582-0C06-285E-9D82D7C07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956032"/>
              </p:ext>
            </p:extLst>
          </p:nvPr>
        </p:nvGraphicFramePr>
        <p:xfrm>
          <a:off x="2669459" y="1863214"/>
          <a:ext cx="9156291" cy="2529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1669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Complementar el procedimiento con estándares para llenado de formatos y documentos de nuestro SGC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Validar estructura del proyecto para trabajar en este trimestre la etapa 2 y 3.</a:t>
                      </a:r>
                      <a:endParaRPr kumimoji="0" lang="es-E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8E532093-3A36-3C73-43C2-0CBB122890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E126444A-76D7-8090-73DA-DAC1465D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7698920-FC4E-020C-A6E4-92AB46B7CFFB}"/>
              </a:ext>
            </a:extLst>
          </p:cNvPr>
          <p:cNvSpPr/>
          <p:nvPr/>
        </p:nvSpPr>
        <p:spPr>
          <a:xfrm>
            <a:off x="5903582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5B673035-8C4F-1AA6-3087-CC2E24C301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12E737A-8714-1533-0843-80F95779B70E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0ADA82-761F-7E21-1CA6-5EB10AFB2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6AA082E2-D9D8-D515-CA14-AE3AC34C8D1E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0B21B2E-12B0-1205-F9D0-7C7E081F3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54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2FF6D82-5CED-D96E-CFFF-C7379C49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4282"/>
            <a:ext cx="12192000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MX" sz="6600" b="1" dirty="0">
                <a:solidFill>
                  <a:schemeClr val="accent2">
                    <a:lumMod val="75000"/>
                  </a:schemeClr>
                </a:solidFill>
                <a:latin typeface="Futura Lt BT" panose="020B0402020204020303" pitchFamily="34" charset="0"/>
              </a:rPr>
              <a:t>TI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F1F8608-15FA-8438-3B07-08BBAE34E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65" y="5484427"/>
            <a:ext cx="1368468" cy="126943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A3B14FC-50CA-160A-EF56-0C3FB90E438E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accent2">
                    <a:lumMod val="7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EDCD2A0-EE22-4CE6-3E96-B68C4A407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6019060"/>
            <a:ext cx="838940" cy="83894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06DBC75-D423-57FD-6E05-FB5BB1303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05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AD8A6-A088-6257-0316-D7593BDFC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CACC804-CA16-4263-4478-F717B1DE3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01112685-5E8F-2669-423B-C7DA6510D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272786" y="1621717"/>
            <a:ext cx="2057459" cy="2582180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5B495F46-254F-7826-E3E9-5267A1E81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43" y="146204"/>
            <a:ext cx="8554064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solidFill>
                  <a:srgbClr val="002060"/>
                </a:solidFill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</a:b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3°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6EC77E8-5542-B373-9934-E9CDB3D21918}"/>
              </a:ext>
            </a:extLst>
          </p:cNvPr>
          <p:cNvSpPr/>
          <p:nvPr/>
        </p:nvSpPr>
        <p:spPr>
          <a:xfrm flipH="1">
            <a:off x="4447427" y="156061"/>
            <a:ext cx="82516" cy="825857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3A29AFCC-9575-6F4A-CDB5-A1CCFFF447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2913594" y="175913"/>
            <a:ext cx="1422432" cy="846617"/>
          </a:xfrm>
          <a:prstGeom prst="rect">
            <a:avLst/>
          </a:prstGeom>
        </p:spPr>
      </p:pic>
      <p:graphicFrame>
        <p:nvGraphicFramePr>
          <p:cNvPr id="2" name="Tabla 8">
            <a:extLst>
              <a:ext uri="{FF2B5EF4-FFF2-40B4-BE49-F238E27FC236}">
                <a16:creationId xmlns:a16="http://schemas.microsoft.com/office/drawing/2014/main" id="{BA5D5FA8-F777-8928-C269-54496BF17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004449"/>
              </p:ext>
            </p:extLst>
          </p:nvPr>
        </p:nvGraphicFramePr>
        <p:xfrm>
          <a:off x="2458680" y="1272129"/>
          <a:ext cx="8916627" cy="37490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39549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80526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4196552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892769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rgbClr val="002060"/>
                          </a:solidFill>
                        </a:rPr>
                        <a:t>Actividad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00B050"/>
                          </a:solidFill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FFC000"/>
                          </a:solidFill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dirty="0">
                          <a:solidFill>
                            <a:srgbClr val="FF0000"/>
                          </a:solidFill>
                        </a:rPr>
                        <a:t>No cumple</a:t>
                      </a:r>
                      <a:endParaRPr lang="es-MX" sz="1400" b="1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002060"/>
                          </a:solidFill>
                        </a:rPr>
                        <a:t>Observaciones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Desarrollo de campañas promocionales de servicio especifico de administración de nómina</a:t>
                      </a:r>
                      <a:endParaRPr lang="es-MX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</a:rPr>
                        <a:t>No cumple</a:t>
                      </a:r>
                      <a:endParaRPr lang="es-MX" sz="1600" b="1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  <a:p>
                      <a:pPr algn="ctr"/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0" dirty="0">
                          <a:solidFill>
                            <a:srgbClr val="002060"/>
                          </a:solidFill>
                        </a:rPr>
                        <a:t>No se cumple con la actividad, ya  que no se concreto ningún cierre de venta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Prospección con clientes no activos de Q.S.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</a:p>
                    <a:p>
                      <a:pPr algn="ctr"/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solidFill>
                            <a:srgbClr val="002060"/>
                          </a:solidFill>
                        </a:rPr>
                        <a:t>Tendencia negativa, no se recuperaron clientes con servicios inactivos de psicometría </a:t>
                      </a:r>
                      <a:endParaRPr lang="es-MX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Promoción en Marketing Web.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</a:p>
                    <a:p>
                      <a:pPr algn="ctr"/>
                      <a:endParaRPr lang="es-MX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rgbClr val="002060"/>
                          </a:solidFill>
                        </a:rPr>
                        <a:t>Tendencia negativa, se ha solicitado cotizaciones pero no se han concretado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42789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Reposicionamiento del servicio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</a:p>
                    <a:p>
                      <a:pPr algn="ctr"/>
                      <a:endParaRPr lang="es-MX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No se ha logrado cierre del servicio a través del cambio en la promoción de marketing web</a:t>
                      </a:r>
                      <a:endParaRPr lang="es-MX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99727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5DC962D-6D3F-BF84-4DD4-169E9204AA01}"/>
              </a:ext>
            </a:extLst>
          </p:cNvPr>
          <p:cNvSpPr txBox="1"/>
          <p:nvPr/>
        </p:nvSpPr>
        <p:spPr>
          <a:xfrm>
            <a:off x="2330245" y="5230846"/>
            <a:ext cx="8054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800" b="1" dirty="0">
                <a:solidFill>
                  <a:srgbClr val="002060"/>
                </a:solidFill>
                <a:latin typeface="Lexend Deca"/>
              </a:rPr>
              <a:t>Nota: </a:t>
            </a:r>
            <a:r>
              <a:rPr lang="es-419" dirty="0">
                <a:solidFill>
                  <a:srgbClr val="002060"/>
                </a:solidFill>
                <a:latin typeface="Lexend Deca"/>
              </a:rPr>
              <a:t>A través del proceso de referidos se logra la incorporación del </a:t>
            </a:r>
            <a:r>
              <a:rPr lang="es-419" b="1" dirty="0">
                <a:solidFill>
                  <a:srgbClr val="002060"/>
                </a:solidFill>
                <a:latin typeface="Lexend Deca"/>
              </a:rPr>
              <a:t>Click Efficiency</a:t>
            </a:r>
            <a:endParaRPr lang="es-MX" b="1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7CED59F-B3BD-0FA8-98DD-E866F4ED836D}"/>
              </a:ext>
            </a:extLst>
          </p:cNvPr>
          <p:cNvGrpSpPr/>
          <p:nvPr/>
        </p:nvGrpSpPr>
        <p:grpSpPr>
          <a:xfrm>
            <a:off x="118481" y="6019060"/>
            <a:ext cx="11984309" cy="838940"/>
            <a:chOff x="118481" y="6019060"/>
            <a:chExt cx="11984309" cy="838940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BA54FBDB-47FE-B102-FB62-DCD25CA3EFAF}"/>
                </a:ext>
              </a:extLst>
            </p:cNvPr>
            <p:cNvSpPr txBox="1"/>
            <p:nvPr/>
          </p:nvSpPr>
          <p:spPr>
            <a:xfrm>
              <a:off x="10009149" y="6384530"/>
              <a:ext cx="20936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b="1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 pitchFamily="34" charset="0"/>
                </a:rPr>
                <a:t>F3PNO-DIR-01.01</a:t>
              </a: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874FF4F-F92F-185E-BA35-9376C6089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50" y="6019060"/>
              <a:ext cx="838940" cy="83894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C34FA62-7204-5FB6-CC60-1150A0A1C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81" y="6067705"/>
              <a:ext cx="739317" cy="739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2985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52A608-42E4-F374-E1E1-013C8FA4599D}"/>
              </a:ext>
            </a:extLst>
          </p:cNvPr>
          <p:cNvSpPr txBox="1"/>
          <p:nvPr/>
        </p:nvSpPr>
        <p:spPr>
          <a:xfrm>
            <a:off x="3021732" y="131502"/>
            <a:ext cx="6195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Futura Lt BT" panose="020B0402020204020303"/>
              </a:rPr>
              <a:t>Lograr y mantener que todos los índices de satisfacción de calidad en los servicios estén mínimos al 96%. </a:t>
            </a:r>
            <a:endParaRPr lang="es-ES" b="1" dirty="0">
              <a:solidFill>
                <a:schemeClr val="bg1">
                  <a:lumMod val="65000"/>
                </a:schemeClr>
              </a:solidFill>
              <a:latin typeface="Futura Lt BT" panose="020B0402020204020303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2974529" y="1054832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DC7AC30-CD5F-907E-1EDE-7785DEEFC280}"/>
              </a:ext>
            </a:extLst>
          </p:cNvPr>
          <p:cNvSpPr txBox="1"/>
          <p:nvPr/>
        </p:nvSpPr>
        <p:spPr>
          <a:xfrm>
            <a:off x="3505610" y="1394782"/>
            <a:ext cx="2871418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Futura Lt BT" panose="020B0402020204020303" pitchFamily="34" charset="0"/>
              </a:rPr>
              <a:t>Zona </a:t>
            </a:r>
            <a:r>
              <a:rPr lang="es-ES" sz="2400" b="1" dirty="0">
                <a:solidFill>
                  <a:schemeClr val="bg2">
                    <a:lumMod val="75000"/>
                  </a:schemeClr>
                </a:solidFill>
                <a:latin typeface="Futura Lt BT" panose="020B0402020204020303" pitchFamily="34" charset="0"/>
              </a:rPr>
              <a:t>Centro </a:t>
            </a:r>
          </a:p>
          <a:p>
            <a:pPr algn="just"/>
            <a:r>
              <a:rPr lang="es-ES" sz="2400" b="1" dirty="0">
                <a:latin typeface="Futura Lt BT" panose="020B0402020204020303" pitchFamily="34" charset="0"/>
              </a:rPr>
              <a:t>Trimestre Anterior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25CB16-0DD6-961A-94DE-E790CF4AA65A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2D5A02A-6B79-6295-F85B-0ECE29EBC517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816E9A-045C-D576-ED80-37CAD68117C7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F5759CE-F3E7-6B54-6458-2300A5C92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94DCB4C8-A2ED-4581-3845-C0C46E985922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8275870-259F-8950-2E06-FD04E06DA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sp>
        <p:nvSpPr>
          <p:cNvPr id="13" name="Google Shape;922;p104">
            <a:extLst>
              <a:ext uri="{FF2B5EF4-FFF2-40B4-BE49-F238E27FC236}">
                <a16:creationId xmlns:a16="http://schemas.microsoft.com/office/drawing/2014/main" id="{FDC9B84C-F862-BC7E-D8BB-0F668D76E76C}"/>
              </a:ext>
            </a:extLst>
          </p:cNvPr>
          <p:cNvSpPr/>
          <p:nvPr/>
        </p:nvSpPr>
        <p:spPr>
          <a:xfrm rot="5400000">
            <a:off x="6589654" y="1127229"/>
            <a:ext cx="1141124" cy="1130313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19" name="Google Shape;931;p104">
            <a:extLst>
              <a:ext uri="{FF2B5EF4-FFF2-40B4-BE49-F238E27FC236}">
                <a16:creationId xmlns:a16="http://schemas.microsoft.com/office/drawing/2014/main" id="{47FB3026-C1FC-820A-C782-2164FDEACB65}"/>
              </a:ext>
            </a:extLst>
          </p:cNvPr>
          <p:cNvSpPr txBox="1">
            <a:spLocks/>
          </p:cNvSpPr>
          <p:nvPr/>
        </p:nvSpPr>
        <p:spPr>
          <a:xfrm>
            <a:off x="6647333" y="1413926"/>
            <a:ext cx="1025766" cy="46603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400" dirty="0">
                <a:latin typeface="Fira Sans Extra Condensed SemiB" panose="020B0603050000020004" pitchFamily="34" charset="0"/>
              </a:rPr>
              <a:t>  86</a:t>
            </a:r>
            <a:r>
              <a:rPr lang="en" sz="3200" dirty="0">
                <a:latin typeface="Fira Sans Extra Condensed SemiB" panose="020B0603050000020004" pitchFamily="34" charset="0"/>
              </a:rPr>
              <a:t>%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C3E0787-574B-19D4-7A5B-79993C9A7983}"/>
              </a:ext>
            </a:extLst>
          </p:cNvPr>
          <p:cNvSpPr txBox="1"/>
          <p:nvPr/>
        </p:nvSpPr>
        <p:spPr>
          <a:xfrm>
            <a:off x="4853955" y="2396565"/>
            <a:ext cx="2871418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Futura Lt BT" panose="020B0402020204020303" pitchFamily="34" charset="0"/>
              </a:rPr>
              <a:t>Zona </a:t>
            </a:r>
            <a:r>
              <a:rPr lang="es-ES" sz="2400" b="1" dirty="0">
                <a:solidFill>
                  <a:schemeClr val="bg2">
                    <a:lumMod val="75000"/>
                  </a:schemeClr>
                </a:solidFill>
                <a:latin typeface="Futura Lt BT" panose="020B0402020204020303" pitchFamily="34" charset="0"/>
              </a:rPr>
              <a:t>Centro </a:t>
            </a:r>
          </a:p>
          <a:p>
            <a:pPr algn="just"/>
            <a:r>
              <a:rPr lang="es-ES" sz="2400" b="1" dirty="0">
                <a:latin typeface="Futura Lt BT" panose="020B0402020204020303" pitchFamily="34" charset="0"/>
              </a:rPr>
              <a:t>Trimestre Actual</a:t>
            </a:r>
          </a:p>
        </p:txBody>
      </p:sp>
      <p:sp>
        <p:nvSpPr>
          <p:cNvPr id="24" name="Google Shape;922;p104">
            <a:extLst>
              <a:ext uri="{FF2B5EF4-FFF2-40B4-BE49-F238E27FC236}">
                <a16:creationId xmlns:a16="http://schemas.microsoft.com/office/drawing/2014/main" id="{2CEA1FFD-8D7D-7A9D-62E1-7B751E30377A}"/>
              </a:ext>
            </a:extLst>
          </p:cNvPr>
          <p:cNvSpPr/>
          <p:nvPr/>
        </p:nvSpPr>
        <p:spPr>
          <a:xfrm rot="5400000">
            <a:off x="7937999" y="2348293"/>
            <a:ext cx="1141124" cy="1130313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25" name="Google Shape;931;p104">
            <a:extLst>
              <a:ext uri="{FF2B5EF4-FFF2-40B4-BE49-F238E27FC236}">
                <a16:creationId xmlns:a16="http://schemas.microsoft.com/office/drawing/2014/main" id="{381FEC20-B791-9EC7-A3E2-EC11B094842B}"/>
              </a:ext>
            </a:extLst>
          </p:cNvPr>
          <p:cNvSpPr txBox="1">
            <a:spLocks/>
          </p:cNvSpPr>
          <p:nvPr/>
        </p:nvSpPr>
        <p:spPr>
          <a:xfrm>
            <a:off x="7894013" y="2659685"/>
            <a:ext cx="1449657" cy="46603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400" dirty="0">
                <a:latin typeface="Fira Sans Extra Condensed SemiB" panose="020B0603050000020004" pitchFamily="34" charset="0"/>
              </a:rPr>
              <a:t>  84.4</a:t>
            </a:r>
            <a:r>
              <a:rPr lang="en" sz="3200" dirty="0">
                <a:latin typeface="Fira Sans Extra Condensed SemiB" panose="020B0603050000020004" pitchFamily="34" charset="0"/>
              </a:rPr>
              <a:t>%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91B312A-5735-AFB1-92D1-3B607F23320A}"/>
              </a:ext>
            </a:extLst>
          </p:cNvPr>
          <p:cNvSpPr txBox="1"/>
          <p:nvPr/>
        </p:nvSpPr>
        <p:spPr>
          <a:xfrm>
            <a:off x="3505610" y="3600511"/>
            <a:ext cx="2871418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Futura Lt BT" panose="020B0402020204020303" pitchFamily="34" charset="0"/>
              </a:rPr>
              <a:t>Zona 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Futura Lt BT" panose="020B0402020204020303" pitchFamily="34" charset="0"/>
              </a:rPr>
              <a:t>Norte </a:t>
            </a:r>
          </a:p>
          <a:p>
            <a:pPr algn="just"/>
            <a:r>
              <a:rPr lang="es-ES" sz="2400" b="1" dirty="0">
                <a:latin typeface="Futura Lt BT" panose="020B0402020204020303" pitchFamily="34" charset="0"/>
              </a:rPr>
              <a:t>Trimestre Anterior</a:t>
            </a:r>
          </a:p>
        </p:txBody>
      </p:sp>
      <p:sp>
        <p:nvSpPr>
          <p:cNvPr id="27" name="Google Shape;922;p104">
            <a:extLst>
              <a:ext uri="{FF2B5EF4-FFF2-40B4-BE49-F238E27FC236}">
                <a16:creationId xmlns:a16="http://schemas.microsoft.com/office/drawing/2014/main" id="{BA8D7BEF-43B6-AD6B-3363-26973A647C86}"/>
              </a:ext>
            </a:extLst>
          </p:cNvPr>
          <p:cNvSpPr/>
          <p:nvPr/>
        </p:nvSpPr>
        <p:spPr>
          <a:xfrm rot="5400000">
            <a:off x="7888608" y="4820329"/>
            <a:ext cx="1141124" cy="1130313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28" name="Google Shape;922;p104">
            <a:extLst>
              <a:ext uri="{FF2B5EF4-FFF2-40B4-BE49-F238E27FC236}">
                <a16:creationId xmlns:a16="http://schemas.microsoft.com/office/drawing/2014/main" id="{5877DB91-2BFF-62E6-13F9-126FFA638710}"/>
              </a:ext>
            </a:extLst>
          </p:cNvPr>
          <p:cNvSpPr/>
          <p:nvPr/>
        </p:nvSpPr>
        <p:spPr>
          <a:xfrm rot="5400000">
            <a:off x="6540264" y="3593563"/>
            <a:ext cx="1141124" cy="1130313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8735EAC-D734-EC9E-C2B0-2BC097A47C4A}"/>
              </a:ext>
            </a:extLst>
          </p:cNvPr>
          <p:cNvSpPr txBox="1"/>
          <p:nvPr/>
        </p:nvSpPr>
        <p:spPr>
          <a:xfrm>
            <a:off x="4853955" y="4869507"/>
            <a:ext cx="2871418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Futura Lt BT" panose="020B0402020204020303" pitchFamily="34" charset="0"/>
              </a:rPr>
              <a:t>Zona 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Futura Lt BT" panose="020B0402020204020303" pitchFamily="34" charset="0"/>
              </a:rPr>
              <a:t>Norte </a:t>
            </a:r>
          </a:p>
          <a:p>
            <a:pPr algn="just"/>
            <a:r>
              <a:rPr lang="es-ES" sz="2400" b="1" dirty="0">
                <a:latin typeface="Futura Lt BT" panose="020B0402020204020303" pitchFamily="34" charset="0"/>
              </a:rPr>
              <a:t>Trimestre Actual</a:t>
            </a:r>
          </a:p>
        </p:txBody>
      </p:sp>
      <p:sp>
        <p:nvSpPr>
          <p:cNvPr id="30" name="Google Shape;931;p104">
            <a:extLst>
              <a:ext uri="{FF2B5EF4-FFF2-40B4-BE49-F238E27FC236}">
                <a16:creationId xmlns:a16="http://schemas.microsoft.com/office/drawing/2014/main" id="{8A931364-3961-E251-B6D5-4783D1FBBBB4}"/>
              </a:ext>
            </a:extLst>
          </p:cNvPr>
          <p:cNvSpPr txBox="1">
            <a:spLocks/>
          </p:cNvSpPr>
          <p:nvPr/>
        </p:nvSpPr>
        <p:spPr>
          <a:xfrm>
            <a:off x="6545668" y="3946035"/>
            <a:ext cx="1025766" cy="46603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400" dirty="0">
                <a:latin typeface="Fira Sans Extra Condensed SemiB" panose="020B0603050000020004" pitchFamily="34" charset="0"/>
              </a:rPr>
              <a:t>  88</a:t>
            </a:r>
            <a:r>
              <a:rPr lang="en" sz="3200" dirty="0">
                <a:latin typeface="Fira Sans Extra Condensed SemiB" panose="020B0603050000020004" pitchFamily="34" charset="0"/>
              </a:rPr>
              <a:t>%</a:t>
            </a:r>
          </a:p>
        </p:txBody>
      </p:sp>
      <p:sp>
        <p:nvSpPr>
          <p:cNvPr id="31" name="Google Shape;931;p104">
            <a:extLst>
              <a:ext uri="{FF2B5EF4-FFF2-40B4-BE49-F238E27FC236}">
                <a16:creationId xmlns:a16="http://schemas.microsoft.com/office/drawing/2014/main" id="{6508A258-C7A0-B96A-DD0B-5BE72E57000D}"/>
              </a:ext>
            </a:extLst>
          </p:cNvPr>
          <p:cNvSpPr txBox="1">
            <a:spLocks/>
          </p:cNvSpPr>
          <p:nvPr/>
        </p:nvSpPr>
        <p:spPr>
          <a:xfrm>
            <a:off x="7946287" y="5202336"/>
            <a:ext cx="1025766" cy="46603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400" dirty="0">
                <a:latin typeface="Fira Sans Extra Condensed SemiB" panose="020B0603050000020004" pitchFamily="34" charset="0"/>
              </a:rPr>
              <a:t>  91</a:t>
            </a:r>
            <a:r>
              <a:rPr lang="en" sz="3200" dirty="0">
                <a:latin typeface="Fira Sans Extra Condensed SemiB" panose="020B06030500000200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378771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7" grpId="0" animBg="1"/>
      <p:bldP spid="2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EDF86-8510-3F20-0A56-ADBD6094E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901AE103-0532-1979-4AE2-5D849928E229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8AA210-A8C0-5ABB-8DDC-A45487B6A21A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EE5BCB3-F9D9-6758-7D22-93DE0D492685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480917F-AA23-1061-461D-E20EA2077551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B888AF5-1DA0-2DB6-2B5A-A9B3C4C1CDFB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753AB8B-71D5-52BC-4BA6-1C80BE31E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C4A2399-5155-7616-3BD9-F90AAEEE528E}"/>
              </a:ext>
            </a:extLst>
          </p:cNvPr>
          <p:cNvSpPr txBox="1"/>
          <p:nvPr/>
        </p:nvSpPr>
        <p:spPr>
          <a:xfrm>
            <a:off x="2974529" y="264098"/>
            <a:ext cx="8152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Futura Lt BT" panose="020B0402020204020303"/>
              </a:rPr>
              <a:t>Lograr y mantener que todos los índices de satisfacción de calidad en los servicios estén mínimos al 96%. </a:t>
            </a:r>
            <a:endParaRPr lang="es-ES" b="1" dirty="0">
              <a:solidFill>
                <a:schemeClr val="bg1">
                  <a:lumMod val="65000"/>
                </a:schemeClr>
              </a:solidFill>
              <a:latin typeface="Futura Lt BT" panose="020B0402020204020303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FA3EF71-338C-0941-F09E-3BD323826E26}"/>
              </a:ext>
            </a:extLst>
          </p:cNvPr>
          <p:cNvCxnSpPr/>
          <p:nvPr/>
        </p:nvCxnSpPr>
        <p:spPr>
          <a:xfrm>
            <a:off x="2974529" y="1054832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01FF106-BEC1-6EFC-8A3F-7D294BFB1F11}"/>
              </a:ext>
            </a:extLst>
          </p:cNvPr>
          <p:cNvSpPr txBox="1"/>
          <p:nvPr/>
        </p:nvSpPr>
        <p:spPr>
          <a:xfrm>
            <a:off x="3527458" y="2198330"/>
            <a:ext cx="2871418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Futura Lt BT" panose="020B0402020204020303" pitchFamily="34" charset="0"/>
              </a:rPr>
              <a:t>Zona 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Futura Lt BT" panose="020B0402020204020303" pitchFamily="34" charset="0"/>
              </a:rPr>
              <a:t>Bajío</a:t>
            </a:r>
            <a:r>
              <a:rPr lang="es-ES" sz="2400" b="1" dirty="0">
                <a:solidFill>
                  <a:schemeClr val="bg2">
                    <a:lumMod val="75000"/>
                  </a:schemeClr>
                </a:solidFill>
                <a:latin typeface="Futura Lt BT" panose="020B0402020204020303" pitchFamily="34" charset="0"/>
              </a:rPr>
              <a:t> </a:t>
            </a:r>
          </a:p>
          <a:p>
            <a:pPr algn="just"/>
            <a:r>
              <a:rPr lang="es-ES" sz="2400" b="1" dirty="0">
                <a:latin typeface="Futura Lt BT" panose="020B0402020204020303" pitchFamily="34" charset="0"/>
              </a:rPr>
              <a:t>Trimestre Anterior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428ACAE-F582-D860-FA5B-3095520638BD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64D099A-113D-DD24-D967-037396E823F5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3EC4E5-69D4-8B5C-4228-D65461BA3DCB}"/>
              </a:ext>
            </a:extLst>
          </p:cNvPr>
          <p:cNvSpPr txBox="1"/>
          <p:nvPr/>
        </p:nvSpPr>
        <p:spPr>
          <a:xfrm>
            <a:off x="3125982" y="5017931"/>
            <a:ext cx="789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Futura Lt BT" panose="020B0402020204020303" pitchFamily="34" charset="0"/>
              </a:rPr>
              <a:t>Se desarrollarán planes de acción en referencia a los comentarios de retroalimentación que mis compañeros colocaron.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6E9526-BF4A-C607-8888-BC900ED8187A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DD60720-8667-F006-3FF6-78B9059BB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DFC40D3C-0CFF-12A1-8101-EF6418398BDC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3B71A1A-B507-8B99-E0F1-A0C12E0BF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sp>
        <p:nvSpPr>
          <p:cNvPr id="13" name="Google Shape;922;p104">
            <a:extLst>
              <a:ext uri="{FF2B5EF4-FFF2-40B4-BE49-F238E27FC236}">
                <a16:creationId xmlns:a16="http://schemas.microsoft.com/office/drawing/2014/main" id="{A51F8A59-C49C-FF39-DF5B-BEF9032C6C18}"/>
              </a:ext>
            </a:extLst>
          </p:cNvPr>
          <p:cNvSpPr/>
          <p:nvPr/>
        </p:nvSpPr>
        <p:spPr>
          <a:xfrm rot="5400000">
            <a:off x="6611502" y="1930777"/>
            <a:ext cx="1141124" cy="1130313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19" name="Google Shape;931;p104">
            <a:extLst>
              <a:ext uri="{FF2B5EF4-FFF2-40B4-BE49-F238E27FC236}">
                <a16:creationId xmlns:a16="http://schemas.microsoft.com/office/drawing/2014/main" id="{04AE63B3-1BEA-F959-795E-D830B07FFA96}"/>
              </a:ext>
            </a:extLst>
          </p:cNvPr>
          <p:cNvSpPr txBox="1">
            <a:spLocks/>
          </p:cNvSpPr>
          <p:nvPr/>
        </p:nvSpPr>
        <p:spPr>
          <a:xfrm>
            <a:off x="6669181" y="2217474"/>
            <a:ext cx="1025766" cy="46603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400" dirty="0">
                <a:latin typeface="Fira Sans Extra Condensed SemiB" panose="020B0603050000020004" pitchFamily="34" charset="0"/>
              </a:rPr>
              <a:t>  70</a:t>
            </a:r>
            <a:r>
              <a:rPr lang="en" sz="3200" dirty="0">
                <a:latin typeface="Fira Sans Extra Condensed SemiB" panose="020B0603050000020004" pitchFamily="34" charset="0"/>
              </a:rPr>
              <a:t>%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438FCF1-5657-1773-E385-261670955C19}"/>
              </a:ext>
            </a:extLst>
          </p:cNvPr>
          <p:cNvSpPr txBox="1"/>
          <p:nvPr/>
        </p:nvSpPr>
        <p:spPr>
          <a:xfrm>
            <a:off x="3527458" y="3417635"/>
            <a:ext cx="2871418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Futura Lt BT" panose="020B0402020204020303" pitchFamily="34" charset="0"/>
              </a:rPr>
              <a:t>Zona 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Futura Lt BT" panose="020B0402020204020303" pitchFamily="34" charset="0"/>
              </a:rPr>
              <a:t>Bajío</a:t>
            </a:r>
            <a:r>
              <a:rPr lang="es-ES" sz="2400" b="1" dirty="0">
                <a:solidFill>
                  <a:schemeClr val="bg2">
                    <a:lumMod val="75000"/>
                  </a:schemeClr>
                </a:solidFill>
                <a:latin typeface="Futura Lt BT" panose="020B0402020204020303" pitchFamily="34" charset="0"/>
              </a:rPr>
              <a:t> </a:t>
            </a:r>
          </a:p>
          <a:p>
            <a:pPr algn="just"/>
            <a:r>
              <a:rPr lang="es-ES" sz="2400" b="1" dirty="0">
                <a:latin typeface="Futura Lt BT" panose="020B0402020204020303" pitchFamily="34" charset="0"/>
              </a:rPr>
              <a:t>Trimestre Actual</a:t>
            </a:r>
          </a:p>
        </p:txBody>
      </p:sp>
      <p:sp>
        <p:nvSpPr>
          <p:cNvPr id="24" name="Google Shape;922;p104">
            <a:extLst>
              <a:ext uri="{FF2B5EF4-FFF2-40B4-BE49-F238E27FC236}">
                <a16:creationId xmlns:a16="http://schemas.microsoft.com/office/drawing/2014/main" id="{115EFCB0-72A7-B70B-F07E-0F6CA83535BE}"/>
              </a:ext>
            </a:extLst>
          </p:cNvPr>
          <p:cNvSpPr/>
          <p:nvPr/>
        </p:nvSpPr>
        <p:spPr>
          <a:xfrm rot="5400000">
            <a:off x="6836498" y="3000373"/>
            <a:ext cx="1141124" cy="1846678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25" name="Google Shape;931;p104">
            <a:extLst>
              <a:ext uri="{FF2B5EF4-FFF2-40B4-BE49-F238E27FC236}">
                <a16:creationId xmlns:a16="http://schemas.microsoft.com/office/drawing/2014/main" id="{9FED84C7-4762-2D27-0831-2849790D9A4B}"/>
              </a:ext>
            </a:extLst>
          </p:cNvPr>
          <p:cNvSpPr txBox="1">
            <a:spLocks/>
          </p:cNvSpPr>
          <p:nvPr/>
        </p:nvSpPr>
        <p:spPr>
          <a:xfrm>
            <a:off x="6312121" y="3659000"/>
            <a:ext cx="2377133" cy="46603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400" dirty="0">
                <a:latin typeface="Fira Sans Extra Condensed SemiB" panose="020B0603050000020004" pitchFamily="34" charset="0"/>
              </a:rPr>
              <a:t>  Sin respuesta</a:t>
            </a:r>
            <a:endParaRPr lang="en" sz="3200" dirty="0">
              <a:latin typeface="Fira Sans Extra Condensed SemiB" panose="020B0603050000020004" pitchFamily="34" charset="0"/>
            </a:endParaRPr>
          </a:p>
        </p:txBody>
      </p:sp>
      <p:graphicFrame>
        <p:nvGraphicFramePr>
          <p:cNvPr id="32" name="Tabla 15">
            <a:extLst>
              <a:ext uri="{FF2B5EF4-FFF2-40B4-BE49-F238E27FC236}">
                <a16:creationId xmlns:a16="http://schemas.microsoft.com/office/drawing/2014/main" id="{95133A01-0884-FAE8-7B17-46EA7FCEA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378447"/>
              </p:ext>
            </p:extLst>
          </p:nvPr>
        </p:nvGraphicFramePr>
        <p:xfrm>
          <a:off x="7965252" y="1293419"/>
          <a:ext cx="4137539" cy="10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862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353657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83882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420812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514326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 Anterior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87.7%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No Cumple  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498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17" name="Tabla 8">
            <a:extLst>
              <a:ext uri="{FF2B5EF4-FFF2-40B4-BE49-F238E27FC236}">
                <a16:creationId xmlns:a16="http://schemas.microsoft.com/office/drawing/2014/main" id="{377299A4-FA75-39ED-BFC4-D11EEB2E3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796927"/>
              </p:ext>
            </p:extLst>
          </p:nvPr>
        </p:nvGraphicFramePr>
        <p:xfrm>
          <a:off x="2669459" y="1863214"/>
          <a:ext cx="9156291" cy="4053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6922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6789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800" b="0" i="0" kern="1200" dirty="0">
                          <a:solidFill>
                            <a:schemeClr val="tx1"/>
                          </a:solidFill>
                          <a:effectLst/>
                          <a:latin typeface="Futura Lt BT" panose="020B0402020204020303"/>
                          <a:ea typeface="+mn-ea"/>
                          <a:cs typeface="+mn-cs"/>
                        </a:rPr>
                        <a:t>Implementar encuestas de satisfacción del cliente después de la prestación de servicios para recopilar comentarios y opiniones.</a:t>
                      </a:r>
                      <a:endParaRPr lang="es-ES" sz="1800" kern="1200" dirty="0">
                        <a:solidFill>
                          <a:schemeClr val="dk1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23690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800" b="0" i="0" kern="1200" dirty="0">
                          <a:solidFill>
                            <a:schemeClr val="tx1"/>
                          </a:solidFill>
                          <a:effectLst/>
                          <a:latin typeface="Futura Lt BT" panose="020B0402020204020303"/>
                          <a:ea typeface="+mn-ea"/>
                          <a:cs typeface="+mn-cs"/>
                        </a:rPr>
                        <a:t>Realizar análisis periódicos de los datos recopilados para identificar tendencias, áreas de mejora y oportunidades para optimizar la experiencia del usuario</a:t>
                      </a:r>
                      <a:endParaRPr lang="es-MX" sz="1800" b="0" kern="1200" dirty="0">
                        <a:solidFill>
                          <a:schemeClr val="dk1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s-MX" sz="1800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noProof="0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kumimoji="0" lang="es-MX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600" b="1" kern="1200" noProof="0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Futura Lt BT" panose="020B0402020204020303" pitchFamily="34" charset="0"/>
                        </a:rPr>
                        <a:t>Se capacitara sobre nuestros sistemas por desinformación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</a:tbl>
          </a:graphicData>
        </a:graphic>
      </p:graphicFrame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FA621139-C95E-A8A1-12A9-494DD5FC4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F3F37D6D-2842-2484-DB2B-1334DA7F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0A5244B-9C65-D9A5-477B-C9647FF83857}"/>
              </a:ext>
            </a:extLst>
          </p:cNvPr>
          <p:cNvSpPr/>
          <p:nvPr/>
        </p:nvSpPr>
        <p:spPr>
          <a:xfrm>
            <a:off x="5803218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27AB1FF6-F0ED-5AE2-D56E-933D668AFF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6BA407-D625-A62F-AD04-A07346B52FA0}"/>
              </a:ext>
            </a:extLst>
          </p:cNvPr>
          <p:cNvSpPr txBox="1"/>
          <p:nvPr/>
        </p:nvSpPr>
        <p:spPr>
          <a:xfrm>
            <a:off x="10009149" y="6362228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D03831-5730-71BD-3A92-3E9375733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C25C4721-D036-34C6-7225-FEA3F1FE2B81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38C28F6-4480-B5F3-4495-6A7529D68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68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F964C-501D-9451-4143-3A462920E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2592F283-6414-5B29-162F-4BCC56711E59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EE7A1A-E691-0417-CF59-2B99C4A14A3A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B49C9B7-BFE0-C766-2CE0-2E2C528CB156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0F2F7DE-6F65-B2F4-C247-31AF3F95236E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D1B4D99-7979-C923-DE74-FADBE8052C2D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E4847CD0-D2A5-DD79-33A4-4E2F98FB8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1B1EE21-2B3F-E778-EBC3-A5525C4482E6}"/>
              </a:ext>
            </a:extLst>
          </p:cNvPr>
          <p:cNvSpPr txBox="1"/>
          <p:nvPr/>
        </p:nvSpPr>
        <p:spPr>
          <a:xfrm>
            <a:off x="3021732" y="131502"/>
            <a:ext cx="7897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Futura Lt BT" panose="020B0402020204020303"/>
              </a:rPr>
              <a:t>Desarrollar un sistema para recursos humanos de auto generación de formatos, siguiendo la metodología SPIRAL, Fase 2 de 3: Desarrollo del primer prototipo de función. </a:t>
            </a:r>
            <a:endParaRPr lang="es-ES" b="1" dirty="0">
              <a:latin typeface="Futura Lt BT" panose="020B0402020204020303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4CEA694-5779-B4CE-A176-9FBE24D1A4DE}"/>
              </a:ext>
            </a:extLst>
          </p:cNvPr>
          <p:cNvCxnSpPr/>
          <p:nvPr/>
        </p:nvCxnSpPr>
        <p:spPr>
          <a:xfrm>
            <a:off x="2974529" y="1054832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2168F9CC-6308-15D0-9CA0-5E037E3D4024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D79679E4-44F5-5621-CBAA-65094D46E6B2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F97E8C-3D5A-452F-7BAE-F93E87CABCF7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7FA0F8C-63F8-BE51-80A9-53740EF28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2461210B-718C-C7D6-A11F-ABD7A5EE4900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9BABA59-24E9-316D-D1A0-F5EE11AF7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graphicFrame>
        <p:nvGraphicFramePr>
          <p:cNvPr id="5" name="Tabla 15">
            <a:extLst>
              <a:ext uri="{FF2B5EF4-FFF2-40B4-BE49-F238E27FC236}">
                <a16:creationId xmlns:a16="http://schemas.microsoft.com/office/drawing/2014/main" id="{37ECF780-3D5F-CA3D-F3FA-41F6FD7AC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502563"/>
              </p:ext>
            </p:extLst>
          </p:nvPr>
        </p:nvGraphicFramePr>
        <p:xfrm>
          <a:off x="4146683" y="2249927"/>
          <a:ext cx="3939845" cy="1344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010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214594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34171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77582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61488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425403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4485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470521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AEEDFCF-D644-5E70-968A-23DFF243D3F3}"/>
              </a:ext>
            </a:extLst>
          </p:cNvPr>
          <p:cNvSpPr txBox="1"/>
          <p:nvPr/>
        </p:nvSpPr>
        <p:spPr>
          <a:xfrm>
            <a:off x="3125982" y="5017931"/>
            <a:ext cx="789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Futura Lt BT" panose="020B0402020204020303" pitchFamily="34" charset="0"/>
              </a:rPr>
              <a:t>Se desplegará el modelo de prueba con el equipo de RH, para afinar detalles y continuar anexando formatos a esta automatización. </a:t>
            </a:r>
          </a:p>
        </p:txBody>
      </p:sp>
    </p:spTree>
    <p:extLst>
      <p:ext uri="{BB962C8B-B14F-4D97-AF65-F5344CB8AC3E}">
        <p14:creationId xmlns:p14="http://schemas.microsoft.com/office/powerpoint/2010/main" val="1273934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63374-E4B4-813C-79AC-5A0095EAC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6B8D41B-030F-D3BC-A536-5100E7466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BB285C4-8F06-597F-D055-1DBFDA2793AB}"/>
              </a:ext>
            </a:extLst>
          </p:cNvPr>
          <p:cNvSpPr txBox="1"/>
          <p:nvPr/>
        </p:nvSpPr>
        <p:spPr>
          <a:xfrm>
            <a:off x="305426" y="251397"/>
            <a:ext cx="78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>
                <a:latin typeface="Futura Lt BT" panose="020B0402020204020303"/>
              </a:rPr>
              <a:t>Evidencias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2204358-05CB-32ED-3D65-B2A4CC24C10B}"/>
              </a:ext>
            </a:extLst>
          </p:cNvPr>
          <p:cNvCxnSpPr/>
          <p:nvPr/>
        </p:nvCxnSpPr>
        <p:spPr>
          <a:xfrm>
            <a:off x="305426" y="922051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13990E00-A400-DF7E-1BF4-1DDA2FDFB415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FC590B3-A990-4A0D-1EE2-7C1F43529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C99AF644-F609-7ED0-C8D7-583229053187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9750662-65B3-5A62-2412-A2E501EDA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F29010A-A559-03C3-9645-E93048A14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45" y="1060218"/>
            <a:ext cx="10408024" cy="477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87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A93B8-5230-6D90-1A4A-8048E5822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D5989181-317A-3C5B-AD26-229C84330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2289C9C-62F1-00D6-F411-F3E0FF364987}"/>
              </a:ext>
            </a:extLst>
          </p:cNvPr>
          <p:cNvSpPr txBox="1"/>
          <p:nvPr/>
        </p:nvSpPr>
        <p:spPr>
          <a:xfrm>
            <a:off x="305426" y="251397"/>
            <a:ext cx="78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>
                <a:latin typeface="Futura Lt BT" panose="020B0402020204020303"/>
              </a:rPr>
              <a:t>Evidencias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1E46E77-8DA6-280F-149D-308910FA6BA3}"/>
              </a:ext>
            </a:extLst>
          </p:cNvPr>
          <p:cNvCxnSpPr/>
          <p:nvPr/>
        </p:nvCxnSpPr>
        <p:spPr>
          <a:xfrm>
            <a:off x="305426" y="922051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588D41CC-4CBB-5C43-5F60-0A875F6731DF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20AE4A2-3916-CB5A-F970-4D3AE10E2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DB4763F9-0D2F-B70E-52BA-1265F5D7D1CC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9B4BCC4-6D82-AC70-8E71-E7670D9A1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F89C5C6-C9F7-90A9-6ACD-FC939B55F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240" y="1171701"/>
            <a:ext cx="7792372" cy="476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62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583AF-BA0E-FFAE-5B25-5D3F33742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6780CEE0-9262-6C36-8A42-379DB75E5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1D37F86-0502-AF7A-915D-A3D4E89ECD31}"/>
              </a:ext>
            </a:extLst>
          </p:cNvPr>
          <p:cNvSpPr txBox="1"/>
          <p:nvPr/>
        </p:nvSpPr>
        <p:spPr>
          <a:xfrm>
            <a:off x="305426" y="251397"/>
            <a:ext cx="78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>
                <a:latin typeface="Futura Lt BT" panose="020B0402020204020303"/>
              </a:rPr>
              <a:t>Evidencias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9FBC191-6D4D-D0F5-46C4-673F15FC144D}"/>
              </a:ext>
            </a:extLst>
          </p:cNvPr>
          <p:cNvCxnSpPr/>
          <p:nvPr/>
        </p:nvCxnSpPr>
        <p:spPr>
          <a:xfrm>
            <a:off x="305426" y="922051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BD749876-BB30-B33B-0C20-AD6DFEFD071B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274E559-9ED3-6F03-2FCB-BF765F0D4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31CDDDE5-0D27-436D-24FA-448ED8BB4780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8A660B7-7683-D96E-1B20-F2DF10207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F07708A-21F9-C22A-1AB3-243B6C2AA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9183" y="997861"/>
            <a:ext cx="6013633" cy="493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21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6A6CC-F0F6-62FF-6020-6300E971A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37964C9-D9FE-2D49-8B81-D512BC3ED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1768F61-0D06-44C9-0068-F1FBC496DF97}"/>
              </a:ext>
            </a:extLst>
          </p:cNvPr>
          <p:cNvSpPr txBox="1"/>
          <p:nvPr/>
        </p:nvSpPr>
        <p:spPr>
          <a:xfrm>
            <a:off x="305426" y="251397"/>
            <a:ext cx="78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>
                <a:latin typeface="Futura Lt BT" panose="020B0402020204020303"/>
              </a:rPr>
              <a:t>Evidencias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F581F906-7104-6811-38C2-38A9BFA552D4}"/>
              </a:ext>
            </a:extLst>
          </p:cNvPr>
          <p:cNvCxnSpPr/>
          <p:nvPr/>
        </p:nvCxnSpPr>
        <p:spPr>
          <a:xfrm>
            <a:off x="305426" y="922051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2F82BC-9302-BB5B-78CE-75D31410A2A0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B4AD31F-9B39-14B1-6414-9EDEF4F9D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3365B58C-1988-AFAE-E03C-7E7F01C9D559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E05B993-5C05-926E-3BC1-9C5467D9F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2657AD8-80B1-7E00-73E2-FE90FB485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7090" y="1168213"/>
            <a:ext cx="8028977" cy="43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37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6DBE4-34D7-FDAF-553A-234AFB58B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F2ED47B3-C6E0-CD71-0D95-F82CC3E9C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17" name="Tabla 8">
            <a:extLst>
              <a:ext uri="{FF2B5EF4-FFF2-40B4-BE49-F238E27FC236}">
                <a16:creationId xmlns:a16="http://schemas.microsoft.com/office/drawing/2014/main" id="{33DF7BB0-D580-9727-AA1A-7F7236868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552580"/>
              </p:ext>
            </p:extLst>
          </p:nvPr>
        </p:nvGraphicFramePr>
        <p:xfrm>
          <a:off x="2685396" y="2287215"/>
          <a:ext cx="9156291" cy="222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6922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6789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Arial" panose="020B0604020202020204" pitchFamily="34" charset="0"/>
                        </a:rPr>
                        <a:t>Modelado de la funcionalidad.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23690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800" b="0" i="0" kern="1200" dirty="0">
                          <a:solidFill>
                            <a:schemeClr val="tx1"/>
                          </a:solidFill>
                          <a:effectLst/>
                          <a:latin typeface="Futura Lt BT" panose="020B0402020204020303"/>
                          <a:ea typeface="+mn-ea"/>
                          <a:cs typeface="+mn-cs"/>
                        </a:rPr>
                        <a:t>Realización de Pruebas preliminares.</a:t>
                      </a:r>
                      <a:endParaRPr lang="es-MX" sz="1800" b="0" kern="1200" dirty="0">
                        <a:solidFill>
                          <a:schemeClr val="dk1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noProof="0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236902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Demostración formal al área de RH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57597"/>
                  </a:ext>
                </a:extLst>
              </a:tr>
            </a:tbl>
          </a:graphicData>
        </a:graphic>
      </p:graphicFrame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D1B2B6A9-791D-0A05-36DE-BE3CDFE64D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25386857-D57C-1404-0AE3-B607721F0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404F09E-E183-B0B7-C74C-93CDC5139122}"/>
              </a:ext>
            </a:extLst>
          </p:cNvPr>
          <p:cNvSpPr/>
          <p:nvPr/>
        </p:nvSpPr>
        <p:spPr>
          <a:xfrm>
            <a:off x="5803218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196EC076-6013-AC01-EE12-6F31D4866E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8B69767-1E61-EB1D-B559-B2A339549FA8}"/>
              </a:ext>
            </a:extLst>
          </p:cNvPr>
          <p:cNvSpPr txBox="1"/>
          <p:nvPr/>
        </p:nvSpPr>
        <p:spPr>
          <a:xfrm>
            <a:off x="10009149" y="6362228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8271C09-19CE-3F53-F77B-BB369C935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E7EBF6AD-7B01-DB21-8009-95982DAA94EB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B60FE04-0FA2-B503-F868-D11816393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32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4B435-BD0A-D436-149A-AEA919195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5CF72E66-ADFD-E970-12DD-EC335052206C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EAF852-F1F5-34A5-9999-00C81FEDAC92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0BAC4E9-B704-620A-2967-7838DCB354CB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BE3C236-C115-2FE3-6266-B49972F4ECBA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8B553BF-52F8-FAEB-F0B6-382A337DFBF1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266E88D0-A4C2-A8C2-DC61-E4D20D7E4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A8028E9-C2B1-D795-55A7-BF1954C74382}"/>
              </a:ext>
            </a:extLst>
          </p:cNvPr>
          <p:cNvSpPr txBox="1"/>
          <p:nvPr/>
        </p:nvSpPr>
        <p:spPr>
          <a:xfrm>
            <a:off x="2974529" y="264588"/>
            <a:ext cx="78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Futura Lt BT" panose="020B0402020204020303"/>
              </a:rPr>
              <a:t>Dar al personal de staff 1 capacitación relacionada con la optimización de procesos o manejo de software y hardware  </a:t>
            </a:r>
            <a:endParaRPr lang="es-ES" b="1" dirty="0">
              <a:solidFill>
                <a:schemeClr val="bg1">
                  <a:lumMod val="65000"/>
                </a:schemeClr>
              </a:solidFill>
              <a:latin typeface="Futura Lt BT" panose="020B0402020204020303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F8C9C4AB-2763-770F-1849-F6313E8EC56A}"/>
              </a:ext>
            </a:extLst>
          </p:cNvPr>
          <p:cNvCxnSpPr/>
          <p:nvPr/>
        </p:nvCxnSpPr>
        <p:spPr>
          <a:xfrm>
            <a:off x="2974529" y="1054832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8D786DCA-EEA8-188B-9B88-F483BB7703DB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F20923F-06D8-AF8D-7F3C-933E0E4B63D1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10471F-0A6D-7E17-D2B6-6E7775E4C95B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7D3D5ED-9683-3BFD-0BA8-440E6CD86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1625EE39-F76D-D018-8533-B41EDFA88A75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5BBB95E-3FD8-1933-4AD1-1481F24AD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graphicFrame>
        <p:nvGraphicFramePr>
          <p:cNvPr id="5" name="Tabla 15">
            <a:extLst>
              <a:ext uri="{FF2B5EF4-FFF2-40B4-BE49-F238E27FC236}">
                <a16:creationId xmlns:a16="http://schemas.microsoft.com/office/drawing/2014/main" id="{7C2F6D9E-2BE7-F17D-AF1A-62531BA0B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527758"/>
              </p:ext>
            </p:extLst>
          </p:nvPr>
        </p:nvGraphicFramePr>
        <p:xfrm>
          <a:off x="4146683" y="2249927"/>
          <a:ext cx="4486330" cy="1344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414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383067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94394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429955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525500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425403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4485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470521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AC9A2C2-4CCC-8BC1-F914-FF5063CF1EAB}"/>
              </a:ext>
            </a:extLst>
          </p:cNvPr>
          <p:cNvSpPr txBox="1"/>
          <p:nvPr/>
        </p:nvSpPr>
        <p:spPr>
          <a:xfrm>
            <a:off x="3125982" y="5017931"/>
            <a:ext cx="789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Futura Lt BT" panose="020B0402020204020303" pitchFamily="34" charset="0"/>
              </a:rPr>
              <a:t>Mantendremos los planes de las capacitaciones actuales, y estableceremos fechas. </a:t>
            </a:r>
          </a:p>
        </p:txBody>
      </p:sp>
    </p:spTree>
    <p:extLst>
      <p:ext uri="{BB962C8B-B14F-4D97-AF65-F5344CB8AC3E}">
        <p14:creationId xmlns:p14="http://schemas.microsoft.com/office/powerpoint/2010/main" val="307262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85716-1C49-E099-4A87-781D8C4B9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50A8AAD-CED4-7B4A-A1BA-DD34E191CEF7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6C1F36-409A-A36E-EC00-C1932366EB60}"/>
              </a:ext>
            </a:extLst>
          </p:cNvPr>
          <p:cNvSpPr txBox="1"/>
          <p:nvPr/>
        </p:nvSpPr>
        <p:spPr>
          <a:xfrm>
            <a:off x="201929" y="508513"/>
            <a:ext cx="151909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139370B-6EFF-4745-5C28-4B02645C93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0549F0E-FD3F-D5AC-2D32-0A34317106DE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418C043-42C4-978D-8892-3DBE0EF35973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E9930C8-4A82-059D-A630-5CC3A038DF60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solidFill>
                  <a:srgbClr val="002060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s-MX" dirty="0"/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3BE428C-1282-17E2-D68A-53B20F2AB0A9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DFD6E02F-24DC-F196-F8F1-174034E5E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708A1F5-A219-6891-5A3B-ED066E865493}"/>
              </a:ext>
            </a:extLst>
          </p:cNvPr>
          <p:cNvCxnSpPr>
            <a:cxnSpLocks/>
          </p:cNvCxnSpPr>
          <p:nvPr/>
        </p:nvCxnSpPr>
        <p:spPr>
          <a:xfrm>
            <a:off x="3099007" y="929149"/>
            <a:ext cx="5440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0990D52-51CE-B7D5-4025-24CDD0FA9AFD}"/>
              </a:ext>
            </a:extLst>
          </p:cNvPr>
          <p:cNvSpPr txBox="1"/>
          <p:nvPr/>
        </p:nvSpPr>
        <p:spPr>
          <a:xfrm>
            <a:off x="2981024" y="142136"/>
            <a:ext cx="5697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002060"/>
                </a:solidFill>
              </a:rPr>
              <a:t>Incrementar la facturación en el servicio de REPSE en un 3.5 % vs 2024</a:t>
            </a:r>
          </a:p>
        </p:txBody>
      </p:sp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4543D34E-DEC7-7C9B-411B-92CD68FAD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563559"/>
              </p:ext>
            </p:extLst>
          </p:nvPr>
        </p:nvGraphicFramePr>
        <p:xfrm>
          <a:off x="8777073" y="211627"/>
          <a:ext cx="3254476" cy="102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2795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dirty="0">
                          <a:solidFill>
                            <a:srgbClr val="002060"/>
                          </a:solidFill>
                        </a:rPr>
                        <a:t>Estatus de cumplimiento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Porcentaje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2060"/>
                          </a:solidFill>
                        </a:rPr>
                        <a:t>Medidor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103 %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6000">
                          <a:srgbClr val="FF00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rgbClr val="FFFF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rgbClr val="00206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MX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B05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73963026-472F-6D01-2E5A-A4AE141B4A0D}"/>
              </a:ext>
            </a:extLst>
          </p:cNvPr>
          <p:cNvSpPr txBox="1"/>
          <p:nvPr/>
        </p:nvSpPr>
        <p:spPr>
          <a:xfrm>
            <a:off x="3384998" y="5015693"/>
            <a:ext cx="8010367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2700000" scaled="1"/>
            <a:tileRect/>
          </a:gradFill>
          <a:ln w="95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1. Reposicionamiento Comercial: de proveedor a socio de cumplimiento</a:t>
            </a:r>
          </a:p>
          <a:p>
            <a:r>
              <a:rPr lang="es-ES" sz="1200" b="1" dirty="0">
                <a:solidFill>
                  <a:srgbClr val="002060"/>
                </a:solidFill>
              </a:rPr>
              <a:t>Objetivo</a:t>
            </a:r>
            <a:r>
              <a:rPr lang="es-ES" sz="1200" dirty="0">
                <a:solidFill>
                  <a:srgbClr val="002060"/>
                </a:solidFill>
              </a:rPr>
              <a:t>: Justificar tarifas superiores por el riesgo legal absorbido y especialización operativa.</a:t>
            </a:r>
          </a:p>
          <a:p>
            <a:r>
              <a:rPr lang="es-ES" sz="1200" dirty="0">
                <a:solidFill>
                  <a:srgbClr val="002060"/>
                </a:solidFill>
              </a:rPr>
              <a:t>Vender el servicio REPSE como una </a:t>
            </a:r>
            <a:r>
              <a:rPr lang="es-ES" sz="1200" b="1" dirty="0">
                <a:solidFill>
                  <a:srgbClr val="002060"/>
                </a:solidFill>
              </a:rPr>
              <a:t>garantía de cumplimiento normativo</a:t>
            </a:r>
            <a:r>
              <a:rPr lang="es-ES" sz="1200" dirty="0">
                <a:solidFill>
                  <a:srgbClr val="002060"/>
                </a:solidFill>
              </a:rPr>
              <a:t> frente a la STPS, IMSS y SAT.</a:t>
            </a:r>
          </a:p>
          <a:p>
            <a:r>
              <a:rPr lang="es-ES" sz="1200" dirty="0">
                <a:solidFill>
                  <a:srgbClr val="002060"/>
                </a:solidFill>
              </a:rPr>
              <a:t>Refuerza que al contratar servicios especializados REPSE se evita: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2060"/>
                </a:solidFill>
              </a:rPr>
              <a:t>Multas por subcontratación ilegal.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2060"/>
                </a:solidFill>
              </a:rPr>
              <a:t>Criterios no deducibles ante el SAT.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2060"/>
                </a:solidFill>
              </a:rPr>
              <a:t>Observaciones por parte de clientes finales (sobre todo empresas grandes o AAA).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B620AA8-6BDA-11A9-8609-04E83FDF3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834764"/>
              </p:ext>
            </p:extLst>
          </p:nvPr>
        </p:nvGraphicFramePr>
        <p:xfrm>
          <a:off x="3099007" y="1053527"/>
          <a:ext cx="4835176" cy="967988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810365">
                  <a:extLst>
                    <a:ext uri="{9D8B030D-6E8A-4147-A177-3AD203B41FA5}">
                      <a16:colId xmlns:a16="http://schemas.microsoft.com/office/drawing/2014/main" val="3775020371"/>
                    </a:ext>
                  </a:extLst>
                </a:gridCol>
                <a:gridCol w="1337102">
                  <a:extLst>
                    <a:ext uri="{9D8B030D-6E8A-4147-A177-3AD203B41FA5}">
                      <a16:colId xmlns:a16="http://schemas.microsoft.com/office/drawing/2014/main" val="973074510"/>
                    </a:ext>
                  </a:extLst>
                </a:gridCol>
                <a:gridCol w="1337102">
                  <a:extLst>
                    <a:ext uri="{9D8B030D-6E8A-4147-A177-3AD203B41FA5}">
                      <a16:colId xmlns:a16="http://schemas.microsoft.com/office/drawing/2014/main" val="2057640718"/>
                    </a:ext>
                  </a:extLst>
                </a:gridCol>
                <a:gridCol w="1350607">
                  <a:extLst>
                    <a:ext uri="{9D8B030D-6E8A-4147-A177-3AD203B41FA5}">
                      <a16:colId xmlns:a16="http://schemas.microsoft.com/office/drawing/2014/main" val="2671422294"/>
                    </a:ext>
                  </a:extLst>
                </a:gridCol>
              </a:tblGrid>
              <a:tr h="448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Año</a:t>
                      </a:r>
                      <a:endParaRPr lang="es-419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Facturación / Promedio 4° trimestre 2024</a:t>
                      </a:r>
                      <a:endParaRPr lang="es-419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Incremento (3.5%)</a:t>
                      </a:r>
                      <a:endParaRPr lang="es-419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Meta</a:t>
                      </a:r>
                      <a:endParaRPr lang="es-419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21419986"/>
                  </a:ext>
                </a:extLst>
              </a:tr>
              <a:tr h="3215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es-419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$  7,601,169.00 </a:t>
                      </a:r>
                      <a:endParaRPr lang="es-419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$      266,040.92 </a:t>
                      </a:r>
                      <a:endParaRPr lang="es-419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$  7,867,209.92 </a:t>
                      </a:r>
                      <a:endParaRPr lang="es-419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0638788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50B20198-C181-0E20-0C72-4D826D3A36E2}"/>
              </a:ext>
            </a:extLst>
          </p:cNvPr>
          <p:cNvSpPr/>
          <p:nvPr/>
        </p:nvSpPr>
        <p:spPr>
          <a:xfrm>
            <a:off x="10362371" y="4275343"/>
            <a:ext cx="1129004" cy="51318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060097BB-7B47-9B50-DCC0-88F065AEA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54728"/>
              </p:ext>
            </p:extLst>
          </p:nvPr>
        </p:nvGraphicFramePr>
        <p:xfrm>
          <a:off x="3707434" y="2464164"/>
          <a:ext cx="7834530" cy="2135826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983281">
                  <a:extLst>
                    <a:ext uri="{9D8B030D-6E8A-4147-A177-3AD203B41FA5}">
                      <a16:colId xmlns:a16="http://schemas.microsoft.com/office/drawing/2014/main" val="1879623571"/>
                    </a:ext>
                  </a:extLst>
                </a:gridCol>
                <a:gridCol w="1538359">
                  <a:extLst>
                    <a:ext uri="{9D8B030D-6E8A-4147-A177-3AD203B41FA5}">
                      <a16:colId xmlns:a16="http://schemas.microsoft.com/office/drawing/2014/main" val="964816159"/>
                    </a:ext>
                  </a:extLst>
                </a:gridCol>
                <a:gridCol w="1538359">
                  <a:extLst>
                    <a:ext uri="{9D8B030D-6E8A-4147-A177-3AD203B41FA5}">
                      <a16:colId xmlns:a16="http://schemas.microsoft.com/office/drawing/2014/main" val="3884006953"/>
                    </a:ext>
                  </a:extLst>
                </a:gridCol>
                <a:gridCol w="1554218">
                  <a:extLst>
                    <a:ext uri="{9D8B030D-6E8A-4147-A177-3AD203B41FA5}">
                      <a16:colId xmlns:a16="http://schemas.microsoft.com/office/drawing/2014/main" val="3940526753"/>
                    </a:ext>
                  </a:extLst>
                </a:gridCol>
                <a:gridCol w="1015000">
                  <a:extLst>
                    <a:ext uri="{9D8B030D-6E8A-4147-A177-3AD203B41FA5}">
                      <a16:colId xmlns:a16="http://schemas.microsoft.com/office/drawing/2014/main" val="3717212850"/>
                    </a:ext>
                  </a:extLst>
                </a:gridCol>
                <a:gridCol w="1205313">
                  <a:extLst>
                    <a:ext uri="{9D8B030D-6E8A-4147-A177-3AD203B41FA5}">
                      <a16:colId xmlns:a16="http://schemas.microsoft.com/office/drawing/2014/main" val="1938015707"/>
                    </a:ext>
                  </a:extLst>
                </a:gridCol>
              </a:tblGrid>
              <a:tr h="4681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MONTO DE FACTURACIÓN 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MONTO DE FACTURACIÓN 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MONTO DE FACTURACIÓN 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04791999"/>
                  </a:ext>
                </a:extLst>
              </a:tr>
              <a:tr h="1939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ENERO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$8,263,624.74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ENERO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$8,664,126.19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ENERO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$7,841,527.30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04672727"/>
                  </a:ext>
                </a:extLst>
              </a:tr>
              <a:tr h="1939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FEBRERO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$8,264,551.49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FEBRERO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$8,048,026.05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FEBRERO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$7,581,704.36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75060370"/>
                  </a:ext>
                </a:extLst>
              </a:tr>
              <a:tr h="1939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MARZO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$7,932,480.63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MARZO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$7,923,716.78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MARZO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$8,785,327.00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06720987"/>
                  </a:ext>
                </a:extLst>
              </a:tr>
              <a:tr h="1939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75056194"/>
                  </a:ext>
                </a:extLst>
              </a:tr>
              <a:tr h="2249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PROMEDIO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$8,153,552.29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PROMEDIO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$8,211,956.34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PROMEDIO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$8,069,519.55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87729130"/>
                  </a:ext>
                </a:extLst>
              </a:tr>
              <a:tr h="2249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86184725"/>
                  </a:ext>
                </a:extLst>
              </a:tr>
              <a:tr h="4421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PORCENTAJE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104%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PORCENTAJE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104%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PORCENTAJE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103%</a:t>
                      </a:r>
                      <a:endParaRPr lang="es-MX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6949469"/>
                  </a:ext>
                </a:extLst>
              </a:tr>
            </a:tbl>
          </a:graphicData>
        </a:graphic>
      </p:graphicFrame>
      <p:grpSp>
        <p:nvGrpSpPr>
          <p:cNvPr id="15" name="Grupo 14">
            <a:extLst>
              <a:ext uri="{FF2B5EF4-FFF2-40B4-BE49-F238E27FC236}">
                <a16:creationId xmlns:a16="http://schemas.microsoft.com/office/drawing/2014/main" id="{82D49E54-234B-6C4C-09A3-40D1BC2106BC}"/>
              </a:ext>
            </a:extLst>
          </p:cNvPr>
          <p:cNvGrpSpPr/>
          <p:nvPr/>
        </p:nvGrpSpPr>
        <p:grpSpPr>
          <a:xfrm>
            <a:off x="118481" y="6019060"/>
            <a:ext cx="11984309" cy="838940"/>
            <a:chOff x="118481" y="6019060"/>
            <a:chExt cx="11984309" cy="838940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4913CD0-F849-C85B-4D67-7D39A2BA33F2}"/>
                </a:ext>
              </a:extLst>
            </p:cNvPr>
            <p:cNvSpPr txBox="1"/>
            <p:nvPr/>
          </p:nvSpPr>
          <p:spPr>
            <a:xfrm>
              <a:off x="10009149" y="6384530"/>
              <a:ext cx="20936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b="1" dirty="0">
                  <a:solidFill>
                    <a:schemeClr val="bg1">
                      <a:lumMod val="95000"/>
                    </a:schemeClr>
                  </a:solidFill>
                  <a:latin typeface="Futura Lt BT" panose="020B0402020204020303" pitchFamily="34" charset="0"/>
                </a:rPr>
                <a:t>F3PNO-DIR-01.01</a:t>
              </a:r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CF14138-7139-B34C-99E7-C84F0E611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50" y="6019060"/>
              <a:ext cx="838940" cy="838940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ECAD7406-423B-BC6D-84A7-4F01DAB18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81" y="6067705"/>
              <a:ext cx="739317" cy="739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6714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E4C9D-66BB-5C5A-DC22-3591064D4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81B013CA-1A43-4A4F-F62A-EAA7DB929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17" name="Tabla 8">
            <a:extLst>
              <a:ext uri="{FF2B5EF4-FFF2-40B4-BE49-F238E27FC236}">
                <a16:creationId xmlns:a16="http://schemas.microsoft.com/office/drawing/2014/main" id="{D3EE49AC-7409-EF71-BD32-69BBD0B24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478684"/>
              </p:ext>
            </p:extLst>
          </p:nvPr>
        </p:nvGraphicFramePr>
        <p:xfrm>
          <a:off x="2685396" y="2287215"/>
          <a:ext cx="9156291" cy="2956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6922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6789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Arial" panose="020B0604020202020204" pitchFamily="34" charset="0"/>
                        </a:rPr>
                        <a:t>Identificar las áreas de mejora que se puedan ajustar a una capacitación.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23690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800" b="0" kern="1200" dirty="0">
                          <a:solidFill>
                            <a:schemeClr val="dk1"/>
                          </a:solidFill>
                          <a:latin typeface="Futura Lt BT" panose="020B0402020204020303"/>
                          <a:ea typeface="+mn-ea"/>
                          <a:cs typeface="+mn-cs"/>
                        </a:rPr>
                        <a:t>Crear un calendario interno con fechas establecidas para el uso de estas capacitaciones.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noProof="0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</a:tbl>
          </a:graphicData>
        </a:graphic>
      </p:graphicFrame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E412CB9D-7A76-EE54-2814-C3FE3F67A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8EB4EA2D-0EFF-9AE8-7FC5-39D3B05C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A2FA6DC-FF4B-2203-8134-60E6E7552833}"/>
              </a:ext>
            </a:extLst>
          </p:cNvPr>
          <p:cNvSpPr/>
          <p:nvPr/>
        </p:nvSpPr>
        <p:spPr>
          <a:xfrm>
            <a:off x="5803218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469F9038-1E40-F41B-74E7-87877D5D36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64DC5E-5E15-6FA2-724C-74C44F17A922}"/>
              </a:ext>
            </a:extLst>
          </p:cNvPr>
          <p:cNvSpPr txBox="1"/>
          <p:nvPr/>
        </p:nvSpPr>
        <p:spPr>
          <a:xfrm>
            <a:off x="10009149" y="6362228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65EA5DC-2D5D-49D7-758B-7F754A46A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4C3B1D6A-7AEB-F7CA-D46F-9AF6C5B5DF92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FCE105B-472F-A06D-DD12-D8B36C40D4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31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3068935" y="1443182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BB0C93F-F87C-22AA-9AD9-8EEA2BB8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354950"/>
              </p:ext>
            </p:extLst>
          </p:nvPr>
        </p:nvGraphicFramePr>
        <p:xfrm>
          <a:off x="8498541" y="188012"/>
          <a:ext cx="3521025" cy="10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656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85478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8017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7444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12430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625CB16-0DD6-961A-94DE-E790CF4AA65A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2D5A02A-6B79-6295-F85B-0ECE29EBC517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C9140E-B0EA-4503-AABC-5FF8313A7780}"/>
              </a:ext>
            </a:extLst>
          </p:cNvPr>
          <p:cNvSpPr txBox="1"/>
          <p:nvPr/>
        </p:nvSpPr>
        <p:spPr>
          <a:xfrm>
            <a:off x="2893180" y="4840094"/>
            <a:ext cx="6516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chemeClr val="bg1">
                    <a:lumMod val="65000"/>
                  </a:schemeClr>
                </a:solidFill>
                <a:latin typeface="Futura Lt BT" panose="020B0402020204020303" pitchFamily="34" charset="0"/>
              </a:rPr>
              <a:t>Describir las actividades  para mantener o lograr el cumplimiento del objetivo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5703899-88D5-C665-F4C4-EFD106614593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B858849-FDDC-B5ED-E44D-C671A1740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1794A7A8-F50F-E57F-23F8-D36559BF3B73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7DBF061-4267-EB96-7AFA-7A1CFB807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D0C8CE9-0A66-3997-66D3-4334A83F8438}"/>
              </a:ext>
            </a:extLst>
          </p:cNvPr>
          <p:cNvSpPr txBox="1"/>
          <p:nvPr/>
        </p:nvSpPr>
        <p:spPr>
          <a:xfrm>
            <a:off x="3068935" y="119743"/>
            <a:ext cx="5017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Futura Lt BT" panose="020B0402020204020303"/>
              </a:rPr>
              <a:t>Desarrollar un sistema de control de asistencias de personal staff mediante los códigos de barras de las credenciales.  </a:t>
            </a:r>
            <a:endParaRPr lang="es-ES" sz="2000" b="1" dirty="0">
              <a:solidFill>
                <a:schemeClr val="bg1">
                  <a:lumMod val="65000"/>
                </a:schemeClr>
              </a:solidFill>
              <a:latin typeface="Futura Lt BT" panose="020B0402020204020303"/>
            </a:endParaRPr>
          </a:p>
        </p:txBody>
      </p:sp>
      <p:sp>
        <p:nvSpPr>
          <p:cNvPr id="19" name="Google Shape;922;p104">
            <a:extLst>
              <a:ext uri="{FF2B5EF4-FFF2-40B4-BE49-F238E27FC236}">
                <a16:creationId xmlns:a16="http://schemas.microsoft.com/office/drawing/2014/main" id="{AD07FC08-533B-9177-9F2A-C364FB7101FE}"/>
              </a:ext>
            </a:extLst>
          </p:cNvPr>
          <p:cNvSpPr/>
          <p:nvPr/>
        </p:nvSpPr>
        <p:spPr>
          <a:xfrm rot="5400000">
            <a:off x="3975000" y="1966173"/>
            <a:ext cx="1186300" cy="1063570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20" name="Google Shape;931;p104">
            <a:extLst>
              <a:ext uri="{FF2B5EF4-FFF2-40B4-BE49-F238E27FC236}">
                <a16:creationId xmlns:a16="http://schemas.microsoft.com/office/drawing/2014/main" id="{3129354C-8939-71B2-6F29-D1A06A595D8A}"/>
              </a:ext>
            </a:extLst>
          </p:cNvPr>
          <p:cNvSpPr txBox="1">
            <a:spLocks/>
          </p:cNvSpPr>
          <p:nvPr/>
        </p:nvSpPr>
        <p:spPr>
          <a:xfrm>
            <a:off x="4020664" y="2323189"/>
            <a:ext cx="1063570" cy="35031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800" dirty="0">
                <a:latin typeface="Fira Sans Extra Condensed SemiB" panose="020B0603050000020004" pitchFamily="34" charset="0"/>
              </a:rPr>
              <a:t> 50</a:t>
            </a:r>
            <a:r>
              <a:rPr lang="en" sz="3600" dirty="0">
                <a:latin typeface="Fira Sans Extra Condensed SemiB" panose="020B0603050000020004" pitchFamily="34" charset="0"/>
              </a:rPr>
              <a:t>%</a:t>
            </a:r>
          </a:p>
        </p:txBody>
      </p:sp>
      <p:sp>
        <p:nvSpPr>
          <p:cNvPr id="21" name="Google Shape;934;p104">
            <a:extLst>
              <a:ext uri="{FF2B5EF4-FFF2-40B4-BE49-F238E27FC236}">
                <a16:creationId xmlns:a16="http://schemas.microsoft.com/office/drawing/2014/main" id="{47ECBCB4-11E9-97D6-83F1-A390FF7BBA96}"/>
              </a:ext>
            </a:extLst>
          </p:cNvPr>
          <p:cNvSpPr txBox="1">
            <a:spLocks/>
          </p:cNvSpPr>
          <p:nvPr/>
        </p:nvSpPr>
        <p:spPr>
          <a:xfrm>
            <a:off x="5383798" y="2254431"/>
            <a:ext cx="2491600" cy="49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b="1" dirty="0"/>
          </a:p>
        </p:txBody>
      </p:sp>
      <p:sp>
        <p:nvSpPr>
          <p:cNvPr id="22" name="Google Shape;934;p104">
            <a:extLst>
              <a:ext uri="{FF2B5EF4-FFF2-40B4-BE49-F238E27FC236}">
                <a16:creationId xmlns:a16="http://schemas.microsoft.com/office/drawing/2014/main" id="{A0355EAE-386B-741B-5B1C-8C300A145BEE}"/>
              </a:ext>
            </a:extLst>
          </p:cNvPr>
          <p:cNvSpPr txBox="1">
            <a:spLocks/>
          </p:cNvSpPr>
          <p:nvPr/>
        </p:nvSpPr>
        <p:spPr>
          <a:xfrm>
            <a:off x="5176108" y="2157840"/>
            <a:ext cx="2491600" cy="49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MX" b="1" dirty="0"/>
              <a:t>1er. Trimestre</a:t>
            </a:r>
          </a:p>
        </p:txBody>
      </p:sp>
      <p:sp>
        <p:nvSpPr>
          <p:cNvPr id="25" name="Google Shape;931;p104">
            <a:extLst>
              <a:ext uri="{FF2B5EF4-FFF2-40B4-BE49-F238E27FC236}">
                <a16:creationId xmlns:a16="http://schemas.microsoft.com/office/drawing/2014/main" id="{B596BA21-49A9-4D09-0F60-0EA48ED12883}"/>
              </a:ext>
            </a:extLst>
          </p:cNvPr>
          <p:cNvSpPr txBox="1">
            <a:spLocks/>
          </p:cNvSpPr>
          <p:nvPr/>
        </p:nvSpPr>
        <p:spPr>
          <a:xfrm>
            <a:off x="4083683" y="3501567"/>
            <a:ext cx="914215" cy="40254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800" dirty="0">
                <a:latin typeface="Fira Sans Extra Condensed SemiB" panose="020B0603050000020004" pitchFamily="34" charset="0"/>
              </a:rPr>
              <a:t> 0</a:t>
            </a:r>
            <a:r>
              <a:rPr lang="en" sz="3600" dirty="0">
                <a:latin typeface="Fira Sans Extra Condensed SemiB" panose="020B0603050000020004" pitchFamily="34" charset="0"/>
              </a:rPr>
              <a:t>%</a:t>
            </a:r>
          </a:p>
        </p:txBody>
      </p:sp>
      <p:sp>
        <p:nvSpPr>
          <p:cNvPr id="27" name="Google Shape;934;p104">
            <a:extLst>
              <a:ext uri="{FF2B5EF4-FFF2-40B4-BE49-F238E27FC236}">
                <a16:creationId xmlns:a16="http://schemas.microsoft.com/office/drawing/2014/main" id="{395EFB46-1CED-C1B6-7B40-DF909B195CF0}"/>
              </a:ext>
            </a:extLst>
          </p:cNvPr>
          <p:cNvSpPr txBox="1">
            <a:spLocks/>
          </p:cNvSpPr>
          <p:nvPr/>
        </p:nvSpPr>
        <p:spPr>
          <a:xfrm>
            <a:off x="5176108" y="3432594"/>
            <a:ext cx="2491600" cy="49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MX" b="1" dirty="0"/>
              <a:t>2°. Trimestre</a:t>
            </a:r>
          </a:p>
        </p:txBody>
      </p:sp>
      <p:sp>
        <p:nvSpPr>
          <p:cNvPr id="28" name="Google Shape;922;p104">
            <a:extLst>
              <a:ext uri="{FF2B5EF4-FFF2-40B4-BE49-F238E27FC236}">
                <a16:creationId xmlns:a16="http://schemas.microsoft.com/office/drawing/2014/main" id="{BCC1C399-0249-0991-FC15-754DEB937CBE}"/>
              </a:ext>
            </a:extLst>
          </p:cNvPr>
          <p:cNvSpPr/>
          <p:nvPr/>
        </p:nvSpPr>
        <p:spPr>
          <a:xfrm rot="5400000">
            <a:off x="3959298" y="3175330"/>
            <a:ext cx="1186300" cy="1063570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29" name="Google Shape;922;p104">
            <a:extLst>
              <a:ext uri="{FF2B5EF4-FFF2-40B4-BE49-F238E27FC236}">
                <a16:creationId xmlns:a16="http://schemas.microsoft.com/office/drawing/2014/main" id="{B9D70E72-C0EA-E469-DC01-B4D913019F92}"/>
              </a:ext>
            </a:extLst>
          </p:cNvPr>
          <p:cNvSpPr/>
          <p:nvPr/>
        </p:nvSpPr>
        <p:spPr>
          <a:xfrm rot="5400000">
            <a:off x="7682516" y="1973959"/>
            <a:ext cx="1186300" cy="1063570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30" name="Google Shape;931;p104">
            <a:extLst>
              <a:ext uri="{FF2B5EF4-FFF2-40B4-BE49-F238E27FC236}">
                <a16:creationId xmlns:a16="http://schemas.microsoft.com/office/drawing/2014/main" id="{9B94B9F1-58EA-7857-CE59-A9D7E742DD7C}"/>
              </a:ext>
            </a:extLst>
          </p:cNvPr>
          <p:cNvSpPr txBox="1">
            <a:spLocks/>
          </p:cNvSpPr>
          <p:nvPr/>
        </p:nvSpPr>
        <p:spPr>
          <a:xfrm>
            <a:off x="7730535" y="2338534"/>
            <a:ext cx="1063570" cy="35031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800" dirty="0">
                <a:latin typeface="Fira Sans Extra Condensed SemiB" panose="020B0603050000020004" pitchFamily="34" charset="0"/>
              </a:rPr>
              <a:t> 20</a:t>
            </a:r>
            <a:r>
              <a:rPr lang="en" sz="3600" dirty="0">
                <a:latin typeface="Fira Sans Extra Condensed SemiB" panose="020B0603050000020004" pitchFamily="34" charset="0"/>
              </a:rPr>
              <a:t>%</a:t>
            </a:r>
          </a:p>
        </p:txBody>
      </p:sp>
      <p:sp>
        <p:nvSpPr>
          <p:cNvPr id="31" name="Google Shape;934;p104">
            <a:extLst>
              <a:ext uri="{FF2B5EF4-FFF2-40B4-BE49-F238E27FC236}">
                <a16:creationId xmlns:a16="http://schemas.microsoft.com/office/drawing/2014/main" id="{01BC69B9-5CB9-B6E4-C307-5348A883959B}"/>
              </a:ext>
            </a:extLst>
          </p:cNvPr>
          <p:cNvSpPr txBox="1">
            <a:spLocks/>
          </p:cNvSpPr>
          <p:nvPr/>
        </p:nvSpPr>
        <p:spPr>
          <a:xfrm>
            <a:off x="9273544" y="2183106"/>
            <a:ext cx="2491600" cy="49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/>
              <a:t>3er. Trimestre</a:t>
            </a:r>
          </a:p>
        </p:txBody>
      </p:sp>
    </p:spTree>
    <p:extLst>
      <p:ext uri="{BB962C8B-B14F-4D97-AF65-F5344CB8AC3E}">
        <p14:creationId xmlns:p14="http://schemas.microsoft.com/office/powerpoint/2010/main" val="2753866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C74A5-896D-9675-0888-B23A3D77E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DAAFA864-3BFB-E7BF-1213-50F8DF546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3CC2D0C-11B8-23FC-DDD0-E5219384A65F}"/>
              </a:ext>
            </a:extLst>
          </p:cNvPr>
          <p:cNvSpPr txBox="1"/>
          <p:nvPr/>
        </p:nvSpPr>
        <p:spPr>
          <a:xfrm>
            <a:off x="305426" y="251397"/>
            <a:ext cx="78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>
                <a:latin typeface="Futura Lt BT" panose="020B0402020204020303"/>
              </a:rPr>
              <a:t>Evidencias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C537AC0-524C-E0E1-16CE-239FD71D2DF3}"/>
              </a:ext>
            </a:extLst>
          </p:cNvPr>
          <p:cNvCxnSpPr/>
          <p:nvPr/>
        </p:nvCxnSpPr>
        <p:spPr>
          <a:xfrm>
            <a:off x="305426" y="922051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B2D887E-AC9C-D882-74D7-9F2AE02057DD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5FF8B59-B438-AB6B-7DEE-7F4A24C43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A0DC9377-FCD2-D179-D5FA-DC08449D7E25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C257EE3-545B-FD11-E682-CFBD7CBE9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212DC7A1-421A-6DF8-4BBF-480E03B64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457" y="1374296"/>
            <a:ext cx="7897280" cy="41094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3E58508-1BB1-5F8B-4E9B-0BD6927584C8}"/>
              </a:ext>
            </a:extLst>
          </p:cNvPr>
          <p:cNvSpPr txBox="1"/>
          <p:nvPr/>
        </p:nvSpPr>
        <p:spPr>
          <a:xfrm>
            <a:off x="9157447" y="2274837"/>
            <a:ext cx="282388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 err="1"/>
              <a:t>Frontend</a:t>
            </a:r>
            <a:r>
              <a:rPr lang="es-MX" dirty="0"/>
              <a:t> de acceso a usuarios donde permite seleccionar el tipo de usuario, usuario y contraseña para después permitir el acceso a los datos.</a:t>
            </a:r>
            <a:endParaRPr lang="es-419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84806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D5A8C-DB66-6ED1-34FE-8F7DEB15C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8AE7B71A-2FE7-999E-C699-F65FE4D51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9AF10AF-9CF2-5568-A25D-00029A407E54}"/>
              </a:ext>
            </a:extLst>
          </p:cNvPr>
          <p:cNvSpPr txBox="1"/>
          <p:nvPr/>
        </p:nvSpPr>
        <p:spPr>
          <a:xfrm>
            <a:off x="305426" y="251397"/>
            <a:ext cx="78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>
                <a:latin typeface="Futura Lt BT" panose="020B0402020204020303"/>
              </a:rPr>
              <a:t>Evidencias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21287DC-EE12-5F6C-62DF-E612FB6E3963}"/>
              </a:ext>
            </a:extLst>
          </p:cNvPr>
          <p:cNvCxnSpPr/>
          <p:nvPr/>
        </p:nvCxnSpPr>
        <p:spPr>
          <a:xfrm>
            <a:off x="305426" y="922051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7BDCCE7B-B040-47F6-99A0-E824DA9514E6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2C6B035-C6CB-83F7-F164-669A3A13C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54FC7E4F-3DF2-A0D4-8302-D22F9CD3160F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CA9172E-CD56-8333-FA6C-A3E41746B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4" name="Imagen 3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2E8D30CB-5BFD-78BD-FF89-90FD6D64B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710" y="1197042"/>
            <a:ext cx="3840014" cy="454702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1016614-5D51-5986-36FD-E092696D670E}"/>
              </a:ext>
            </a:extLst>
          </p:cNvPr>
          <p:cNvSpPr txBox="1"/>
          <p:nvPr/>
        </p:nvSpPr>
        <p:spPr>
          <a:xfrm>
            <a:off x="7879977" y="2316393"/>
            <a:ext cx="2823882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dirty="0"/>
              <a:t>La pantalla de acceso donde se muestra el selector de tipo de usuario, el apartado para colocar el nombre de usuario y la contraseña de este mismo.</a:t>
            </a:r>
            <a:endParaRPr lang="es-419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814534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103FB-354B-03BF-CEA3-0AAD56365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82EC9DB6-FB96-4D4B-381E-7EA97C635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C58C3BC-F867-8A8E-A634-4EC0DDDF6B03}"/>
              </a:ext>
            </a:extLst>
          </p:cNvPr>
          <p:cNvSpPr txBox="1"/>
          <p:nvPr/>
        </p:nvSpPr>
        <p:spPr>
          <a:xfrm>
            <a:off x="305426" y="251397"/>
            <a:ext cx="78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>
                <a:latin typeface="Futura Lt BT" panose="020B0402020204020303"/>
              </a:rPr>
              <a:t>Evidencias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AD5AD33-20C7-DBDC-9CF1-B56EDF81E9F3}"/>
              </a:ext>
            </a:extLst>
          </p:cNvPr>
          <p:cNvCxnSpPr/>
          <p:nvPr/>
        </p:nvCxnSpPr>
        <p:spPr>
          <a:xfrm>
            <a:off x="305426" y="922051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6D482316-EA42-99F9-063F-7E85FD76DDB7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A9CA458-5439-62D9-2F22-C513CD1EE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3252BA66-1CDD-4582-B53E-74F13999453A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358916E-C26A-8855-91AF-8DAD13F00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3" name="Imagen 2" descr="Captura de pantalla de un celular&#10;&#10;El contenido generado por IA puede ser incorrecto.">
            <a:extLst>
              <a:ext uri="{FF2B5EF4-FFF2-40B4-BE49-F238E27FC236}">
                <a16:creationId xmlns:a16="http://schemas.microsoft.com/office/drawing/2014/main" id="{A3FA9ECA-F929-58E7-0CDD-F2776EECA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12" y="1555688"/>
            <a:ext cx="7594507" cy="374662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9D10FBB-80EA-21C7-D7FE-01FDA0196ED2}"/>
              </a:ext>
            </a:extLst>
          </p:cNvPr>
          <p:cNvSpPr txBox="1"/>
          <p:nvPr/>
        </p:nvSpPr>
        <p:spPr>
          <a:xfrm>
            <a:off x="8875059" y="1976718"/>
            <a:ext cx="2860129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dirty="0"/>
              <a:t>Pantalla donde permite visualizar y editar (para el administrador únicamente) las tablas y tener el control completo de las asistencias con hora y fecha.</a:t>
            </a:r>
            <a:endParaRPr lang="es-419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49757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62FB7-F8FA-8BB9-0AAC-7EF41D470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3B41CF42-295C-3ED1-EBC9-DCBC95A05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A339C8-5977-958F-318F-B74B407302AC}"/>
              </a:ext>
            </a:extLst>
          </p:cNvPr>
          <p:cNvSpPr txBox="1"/>
          <p:nvPr/>
        </p:nvSpPr>
        <p:spPr>
          <a:xfrm>
            <a:off x="305426" y="251397"/>
            <a:ext cx="78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>
                <a:latin typeface="Futura Lt BT" panose="020B0402020204020303"/>
              </a:rPr>
              <a:t>Evidencias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FD58C48D-F359-6687-43B1-2CF7BEE9AA74}"/>
              </a:ext>
            </a:extLst>
          </p:cNvPr>
          <p:cNvCxnSpPr/>
          <p:nvPr/>
        </p:nvCxnSpPr>
        <p:spPr>
          <a:xfrm>
            <a:off x="305426" y="922051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6D1A29D4-E457-5554-6783-614A5FD3A257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886CC54-3988-7EDE-E262-2B5EBE2D9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F755B77F-8E46-01AD-5E56-A8AD8BF5C019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E1DE3A2-54D3-658B-D828-571C6317B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4" name="Imagen 3" descr="Captura de pantalla de un celular&#10;&#10;El contenido generado por IA puede ser incorrecto.">
            <a:extLst>
              <a:ext uri="{FF2B5EF4-FFF2-40B4-BE49-F238E27FC236}">
                <a16:creationId xmlns:a16="http://schemas.microsoft.com/office/drawing/2014/main" id="{612B8456-4B36-D634-06F2-3FD0A48A9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364" y="1679090"/>
            <a:ext cx="8453271" cy="179146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FB11D78-19C3-8187-233C-253BCF461087}"/>
              </a:ext>
            </a:extLst>
          </p:cNvPr>
          <p:cNvSpPr txBox="1"/>
          <p:nvPr/>
        </p:nvSpPr>
        <p:spPr>
          <a:xfrm>
            <a:off x="2017059" y="3966882"/>
            <a:ext cx="7893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Ejemplo de referencia al usuario con sus horas de entradas y salidas</a:t>
            </a:r>
            <a:endParaRPr lang="es-419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87870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EC703-6484-3C91-EEFC-7BF01256D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EF56E678-47CA-663E-A591-A813DC29C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46D6409-7680-E4FB-D246-1E0C35CC41A6}"/>
              </a:ext>
            </a:extLst>
          </p:cNvPr>
          <p:cNvSpPr txBox="1"/>
          <p:nvPr/>
        </p:nvSpPr>
        <p:spPr>
          <a:xfrm>
            <a:off x="305426" y="251397"/>
            <a:ext cx="78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>
                <a:latin typeface="Futura Lt BT" panose="020B0402020204020303"/>
              </a:rPr>
              <a:t>Evidencias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11FA0C2-0E56-98E6-001A-28BAFB2391DA}"/>
              </a:ext>
            </a:extLst>
          </p:cNvPr>
          <p:cNvCxnSpPr/>
          <p:nvPr/>
        </p:nvCxnSpPr>
        <p:spPr>
          <a:xfrm>
            <a:off x="305426" y="922051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564B296D-AFE3-656D-17D7-7E0AD75CBADD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D06A71B-2909-E375-8CBD-8823992B8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46F4E03F-B4A5-8389-8A50-6FDF88C9E75D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AA99662-59C8-E8CB-1A7D-11CA199F5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3" name="Imagen 2" descr="Interfaz de usuario gráfica, Texto, Aplicación, Word&#10;&#10;El contenido generado por IA puede ser incorrecto.">
            <a:extLst>
              <a:ext uri="{FF2B5EF4-FFF2-40B4-BE49-F238E27FC236}">
                <a16:creationId xmlns:a16="http://schemas.microsoft.com/office/drawing/2014/main" id="{EB733380-FF4E-F4B7-0FD9-5C21B762D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987" y="1321600"/>
            <a:ext cx="8044025" cy="305632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AA860F4-1B72-E331-0AA4-DC480C911CE4}"/>
              </a:ext>
            </a:extLst>
          </p:cNvPr>
          <p:cNvSpPr txBox="1"/>
          <p:nvPr/>
        </p:nvSpPr>
        <p:spPr>
          <a:xfrm>
            <a:off x="1767090" y="4572000"/>
            <a:ext cx="8869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Bases de datos con todos los contenedores de datos (</a:t>
            </a:r>
            <a:r>
              <a:rPr lang="es-MX" dirty="0" err="1"/>
              <a:t>backend</a:t>
            </a:r>
            <a:r>
              <a:rPr lang="es-MX" dirty="0"/>
              <a:t>).</a:t>
            </a:r>
            <a:endParaRPr lang="es-419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526319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F7982B09-4F44-CCBB-D8DB-98E8B7EAF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31C8759D-7635-A62E-09A4-57B27C936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57521"/>
              </p:ext>
            </p:extLst>
          </p:nvPr>
        </p:nvGraphicFramePr>
        <p:xfrm>
          <a:off x="2669459" y="1863214"/>
          <a:ext cx="9156291" cy="36160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+mn-cs"/>
                        </a:rPr>
                        <a:t>Programación HTML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MX" sz="1600" b="1" kern="1200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Futura Lt BT" panose="020B0402020204020303" pitchFamily="34" charset="0"/>
                        </a:rPr>
                        <a:t>El </a:t>
                      </a:r>
                      <a:r>
                        <a:rPr lang="es-MX" sz="1800" dirty="0" err="1">
                          <a:latin typeface="Futura Lt BT" panose="020B0402020204020303" pitchFamily="34" charset="0"/>
                        </a:rPr>
                        <a:t>frontend</a:t>
                      </a:r>
                      <a:r>
                        <a:rPr lang="es-MX" sz="1800" dirty="0">
                          <a:latin typeface="Futura Lt BT" panose="020B0402020204020303" pitchFamily="34" charset="0"/>
                        </a:rPr>
                        <a:t> está completo, solo restarían las adecuaciones estéticas.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Futura Lt BT" panose="020B0402020204020303"/>
                          <a:ea typeface="+mn-ea"/>
                          <a:cs typeface="+mn-cs"/>
                        </a:rPr>
                        <a:t>Programación base de Datos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b="1" kern="1200" noProof="0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+mn-cs"/>
                        </a:rPr>
                        <a:t>Programación Biométrica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b="1" kern="1200" noProof="0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Futura Lt BT" panose="020B0402020204020303" pitchFamily="34" charset="0"/>
                        </a:rPr>
                        <a:t>Este proceso puede verse alentado por la falta de la herramienta de credencialización.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800884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44D48317-81DC-7160-53A9-8EF613BEE0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9DD23C46-EA31-0461-93B9-F1CD8A44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3er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3B52D8-5807-4DBF-AC49-F87894B00426}"/>
              </a:ext>
            </a:extLst>
          </p:cNvPr>
          <p:cNvSpPr/>
          <p:nvPr/>
        </p:nvSpPr>
        <p:spPr>
          <a:xfrm>
            <a:off x="5892431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83F4FEF6-5668-E4D4-E9B4-F1A18967C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0CFD1B5-9970-DC4F-B96E-FB7F73F6AD0D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B742C6-6F69-3124-16DD-F5A025485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E41CDFF4-4672-36D8-FBFB-D6525B8CA621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2B9FB52-3833-FF1B-24AE-591A69B71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55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52A608-42E4-F374-E1E1-013C8FA4599D}"/>
              </a:ext>
            </a:extLst>
          </p:cNvPr>
          <p:cNvSpPr txBox="1"/>
          <p:nvPr/>
        </p:nvSpPr>
        <p:spPr>
          <a:xfrm>
            <a:off x="3068936" y="41029"/>
            <a:ext cx="501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Futura Lt BT" panose="020B0402020204020303"/>
              </a:rPr>
              <a:t>Implementar reingeniería de software dentro de la estructura que compone nuestra intranet. </a:t>
            </a:r>
            <a:endParaRPr lang="es-ES" sz="2000" b="1" dirty="0">
              <a:solidFill>
                <a:schemeClr val="bg1">
                  <a:lumMod val="65000"/>
                </a:schemeClr>
              </a:solidFill>
              <a:latin typeface="Futura Lt BT" panose="020B0402020204020303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2974529" y="1088285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BB0C93F-F87C-22AA-9AD9-8EEA2BB8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267443"/>
              </p:ext>
            </p:extLst>
          </p:nvPr>
        </p:nvGraphicFramePr>
        <p:xfrm>
          <a:off x="8765090" y="188012"/>
          <a:ext cx="3254476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625CB16-0DD6-961A-94DE-E790CF4AA65A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2D5A02A-6B79-6295-F85B-0ECE29EBC517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C9140E-B0EA-4503-AABC-5FF8313A7780}"/>
              </a:ext>
            </a:extLst>
          </p:cNvPr>
          <p:cNvSpPr txBox="1"/>
          <p:nvPr/>
        </p:nvSpPr>
        <p:spPr>
          <a:xfrm>
            <a:off x="2974529" y="5029030"/>
            <a:ext cx="6143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latin typeface="Futura Lt BT" panose="020B0402020204020303" pitchFamily="34" charset="0"/>
              </a:rPr>
              <a:t>Se someterá a pruebas con ciertos elementos del personal.</a:t>
            </a:r>
          </a:p>
          <a:p>
            <a:pPr algn="just"/>
            <a:r>
              <a:rPr lang="es-ES" sz="1600" b="1" dirty="0">
                <a:latin typeface="Futura Lt BT" panose="020B0402020204020303" pitchFamily="34" charset="0"/>
              </a:rPr>
              <a:t>Se recabará información de este periodo de prueba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B7306C-AF29-A8F2-9C6F-0949943977E2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12D54A8-E0DC-E2E7-36AB-00C675DA6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4EB4F518-0059-A930-D34D-F2B785A1197D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E291E4B-8FCE-4E61-9D0C-13390D547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sp>
        <p:nvSpPr>
          <p:cNvPr id="18" name="Google Shape;922;p104">
            <a:extLst>
              <a:ext uri="{FF2B5EF4-FFF2-40B4-BE49-F238E27FC236}">
                <a16:creationId xmlns:a16="http://schemas.microsoft.com/office/drawing/2014/main" id="{DE59E33E-93C7-4733-9A63-E5EF1D7FA00F}"/>
              </a:ext>
            </a:extLst>
          </p:cNvPr>
          <p:cNvSpPr/>
          <p:nvPr/>
        </p:nvSpPr>
        <p:spPr>
          <a:xfrm rot="5400000">
            <a:off x="3442170" y="1519894"/>
            <a:ext cx="1259998" cy="1089423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19" name="Google Shape;931;p104">
            <a:extLst>
              <a:ext uri="{FF2B5EF4-FFF2-40B4-BE49-F238E27FC236}">
                <a16:creationId xmlns:a16="http://schemas.microsoft.com/office/drawing/2014/main" id="{054F86E0-41BE-6FBE-AD9F-7114D78DE8E5}"/>
              </a:ext>
            </a:extLst>
          </p:cNvPr>
          <p:cNvSpPr txBox="1">
            <a:spLocks/>
          </p:cNvSpPr>
          <p:nvPr/>
        </p:nvSpPr>
        <p:spPr>
          <a:xfrm>
            <a:off x="3577912" y="1633775"/>
            <a:ext cx="1167974" cy="30830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600" dirty="0">
                <a:latin typeface="Fira Sans Extra Condensed SemiB" panose="020B0603050000020004" pitchFamily="34" charset="0"/>
              </a:rPr>
              <a:t>  90</a:t>
            </a:r>
            <a:r>
              <a:rPr lang="en" dirty="0">
                <a:latin typeface="Fira Sans Extra Condensed SemiB" panose="020B0603050000020004" pitchFamily="34" charset="0"/>
              </a:rPr>
              <a:t>%</a:t>
            </a:r>
          </a:p>
        </p:txBody>
      </p:sp>
      <p:sp>
        <p:nvSpPr>
          <p:cNvPr id="20" name="Google Shape;934;p104">
            <a:extLst>
              <a:ext uri="{FF2B5EF4-FFF2-40B4-BE49-F238E27FC236}">
                <a16:creationId xmlns:a16="http://schemas.microsoft.com/office/drawing/2014/main" id="{271AFBD0-6AD2-3B34-1FBC-31423CB294E7}"/>
              </a:ext>
            </a:extLst>
          </p:cNvPr>
          <p:cNvSpPr txBox="1">
            <a:spLocks/>
          </p:cNvSpPr>
          <p:nvPr/>
        </p:nvSpPr>
        <p:spPr>
          <a:xfrm>
            <a:off x="4758658" y="1746646"/>
            <a:ext cx="2014502" cy="43159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b="1" dirty="0"/>
          </a:p>
        </p:txBody>
      </p:sp>
      <p:sp>
        <p:nvSpPr>
          <p:cNvPr id="21" name="Google Shape;934;p104">
            <a:extLst>
              <a:ext uri="{FF2B5EF4-FFF2-40B4-BE49-F238E27FC236}">
                <a16:creationId xmlns:a16="http://schemas.microsoft.com/office/drawing/2014/main" id="{62E9CC5A-215A-A89E-CA10-AE4A6DCC06F3}"/>
              </a:ext>
            </a:extLst>
          </p:cNvPr>
          <p:cNvSpPr txBox="1">
            <a:spLocks/>
          </p:cNvSpPr>
          <p:nvPr/>
        </p:nvSpPr>
        <p:spPr>
          <a:xfrm>
            <a:off x="4840110" y="1783524"/>
            <a:ext cx="2014502" cy="43159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MX" b="1" dirty="0"/>
              <a:t>2°. Trimestre</a:t>
            </a:r>
          </a:p>
        </p:txBody>
      </p:sp>
      <p:sp>
        <p:nvSpPr>
          <p:cNvPr id="24" name="Google Shape;931;p104">
            <a:extLst>
              <a:ext uri="{FF2B5EF4-FFF2-40B4-BE49-F238E27FC236}">
                <a16:creationId xmlns:a16="http://schemas.microsoft.com/office/drawing/2014/main" id="{9400CDA7-A4C1-D466-88CB-0C4F8B2C1C7D}"/>
              </a:ext>
            </a:extLst>
          </p:cNvPr>
          <p:cNvSpPr txBox="1">
            <a:spLocks/>
          </p:cNvSpPr>
          <p:nvPr/>
        </p:nvSpPr>
        <p:spPr>
          <a:xfrm>
            <a:off x="3439604" y="3380926"/>
            <a:ext cx="1444587" cy="35031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600" dirty="0">
                <a:latin typeface="Fira Sans Extra Condensed SemiB" panose="020B0603050000020004" pitchFamily="34" charset="0"/>
              </a:rPr>
              <a:t>  96</a:t>
            </a:r>
            <a:r>
              <a:rPr lang="en" dirty="0">
                <a:latin typeface="Fira Sans Extra Condensed SemiB" panose="020B0603050000020004" pitchFamily="34" charset="0"/>
              </a:rPr>
              <a:t>%</a:t>
            </a:r>
          </a:p>
        </p:txBody>
      </p:sp>
      <p:sp>
        <p:nvSpPr>
          <p:cNvPr id="25" name="Google Shape;922;p104">
            <a:extLst>
              <a:ext uri="{FF2B5EF4-FFF2-40B4-BE49-F238E27FC236}">
                <a16:creationId xmlns:a16="http://schemas.microsoft.com/office/drawing/2014/main" id="{3C58F58B-8886-C0EA-6B74-7EA2FDAA37A4}"/>
              </a:ext>
            </a:extLst>
          </p:cNvPr>
          <p:cNvSpPr/>
          <p:nvPr/>
        </p:nvSpPr>
        <p:spPr>
          <a:xfrm rot="5400000">
            <a:off x="3571175" y="3049714"/>
            <a:ext cx="1259998" cy="1089423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26" name="Google Shape;934;p104">
            <a:extLst>
              <a:ext uri="{FF2B5EF4-FFF2-40B4-BE49-F238E27FC236}">
                <a16:creationId xmlns:a16="http://schemas.microsoft.com/office/drawing/2014/main" id="{3D185477-393A-178D-F4B1-944C337E7882}"/>
              </a:ext>
            </a:extLst>
          </p:cNvPr>
          <p:cNvSpPr txBox="1">
            <a:spLocks/>
          </p:cNvSpPr>
          <p:nvPr/>
        </p:nvSpPr>
        <p:spPr>
          <a:xfrm>
            <a:off x="4997898" y="3281670"/>
            <a:ext cx="2014502" cy="43159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/>
              <a:t>3er. Trimestre</a:t>
            </a:r>
          </a:p>
        </p:txBody>
      </p:sp>
    </p:spTree>
    <p:extLst>
      <p:ext uri="{BB962C8B-B14F-4D97-AF65-F5344CB8AC3E}">
        <p14:creationId xmlns:p14="http://schemas.microsoft.com/office/powerpoint/2010/main" val="1498120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4875E-0BEB-1743-8A64-F0A8A9474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7BF67A-42AB-5AD6-3685-16C06D313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BE9C1D4-2035-6AAB-B26C-629140FCE1CE}"/>
              </a:ext>
            </a:extLst>
          </p:cNvPr>
          <p:cNvSpPr txBox="1"/>
          <p:nvPr/>
        </p:nvSpPr>
        <p:spPr>
          <a:xfrm>
            <a:off x="305425" y="251397"/>
            <a:ext cx="902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>
                <a:latin typeface="Futura Lt BT" panose="020B0402020204020303"/>
              </a:rPr>
              <a:t>Evidencias – Reubicación de Controles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EEC7F1D-E434-AB82-D33C-4277F2CAA34C}"/>
              </a:ext>
            </a:extLst>
          </p:cNvPr>
          <p:cNvCxnSpPr>
            <a:cxnSpLocks/>
          </p:cNvCxnSpPr>
          <p:nvPr/>
        </p:nvCxnSpPr>
        <p:spPr>
          <a:xfrm flipV="1">
            <a:off x="305426" y="897728"/>
            <a:ext cx="8784786" cy="24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86A838-054B-81B2-877F-B47B9E6BFA61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9D3FEC0-C4B0-311B-A274-3D8FE5116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0" y="6019060"/>
            <a:ext cx="838940" cy="83894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C9EC13A0-95D2-3E04-9418-4D0491235646}"/>
              </a:ext>
            </a:extLst>
          </p:cNvPr>
          <p:cNvSpPr/>
          <p:nvPr/>
        </p:nvSpPr>
        <p:spPr>
          <a:xfrm>
            <a:off x="68670" y="6019060"/>
            <a:ext cx="838940" cy="838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8D00262-C65A-6208-05F1-93FB729A3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" y="6067705"/>
            <a:ext cx="739317" cy="7393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8804657-43A4-B164-EEB5-797BB2B96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174" y="1125385"/>
            <a:ext cx="10000074" cy="457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69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072B62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16573</TotalTime>
  <Words>7964</Words>
  <Application>Microsoft Office PowerPoint</Application>
  <PresentationFormat>Panorámica</PresentationFormat>
  <Paragraphs>2098</Paragraphs>
  <Slides>121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121</vt:i4>
      </vt:variant>
    </vt:vector>
  </HeadingPairs>
  <TitlesOfParts>
    <vt:vector size="135" baseType="lpstr">
      <vt:lpstr>Abadi</vt:lpstr>
      <vt:lpstr>Aptos</vt:lpstr>
      <vt:lpstr>Aptos Narrow</vt:lpstr>
      <vt:lpstr>Arial</vt:lpstr>
      <vt:lpstr>Calibri</vt:lpstr>
      <vt:lpstr>Calibri Light</vt:lpstr>
      <vt:lpstr>Corbel</vt:lpstr>
      <vt:lpstr>Fira Sans Extra Condensed SemiB</vt:lpstr>
      <vt:lpstr>Futura Lt BT</vt:lpstr>
      <vt:lpstr>Lexend Deca</vt:lpstr>
      <vt:lpstr>Wingdings</vt:lpstr>
      <vt:lpstr>Wingdings 2</vt:lpstr>
      <vt:lpstr>Tema de Office</vt:lpstr>
      <vt:lpstr>Worksheet</vt:lpstr>
      <vt:lpstr>PRESENTACIÓN DE INDICADORES DE DESEMPEÑO</vt:lpstr>
      <vt:lpstr>COMERCIAL Y OPERACIONES  CENTRO-BAJÍO-NORTE</vt:lpstr>
      <vt:lpstr>Presentación de PowerPoint</vt:lpstr>
      <vt:lpstr>EFECTIVIDAD del Plan de Acción: 3° Trimestre</vt:lpstr>
      <vt:lpstr>Presentación de PowerPoint</vt:lpstr>
      <vt:lpstr>EFECTIVIDAD del Plan de Acción: 3° Trimestre</vt:lpstr>
      <vt:lpstr>Presentación de PowerPoint</vt:lpstr>
      <vt:lpstr>EFECTIVIDAD del Plan de Acción: 3° Trimestre</vt:lpstr>
      <vt:lpstr>Presentación de PowerPoint</vt:lpstr>
      <vt:lpstr>EFECTIVIDAD del Plan de Acción: 3° Trimestre</vt:lpstr>
      <vt:lpstr>Presentación de PowerPoint</vt:lpstr>
      <vt:lpstr>EFECTIVIDAD del Plan de Acción: 3° Trimestre</vt:lpstr>
      <vt:lpstr>Presentación de PowerPoint</vt:lpstr>
      <vt:lpstr>EFECTIVIDAD del Plan de Acción: 2° Trimestre</vt:lpstr>
      <vt:lpstr>Presentación de PowerPoint</vt:lpstr>
      <vt:lpstr>EFECTIVIDAD del Plan de Acción: 3° Trimestre</vt:lpstr>
      <vt:lpstr>Presentación de PowerPoint</vt:lpstr>
      <vt:lpstr>Presentación de PowerPoint</vt:lpstr>
      <vt:lpstr>EFECTIVIDAD del Plan de Acción: 3° Trimestre</vt:lpstr>
      <vt:lpstr>Presentación de PowerPoint</vt:lpstr>
      <vt:lpstr>Presentación de PowerPoint</vt:lpstr>
      <vt:lpstr>EFECTIVIDAD del Plan de Acción: 3° Trimestre</vt:lpstr>
      <vt:lpstr>Presentación de PowerPoint</vt:lpstr>
      <vt:lpstr>EFECTIVIDAD del Plan de Acción: 2° Trimestre</vt:lpstr>
      <vt:lpstr>FINANZAS</vt:lpstr>
      <vt:lpstr>Presentación de PowerPoint</vt:lpstr>
      <vt:lpstr>Presentación de PowerPoint</vt:lpstr>
      <vt:lpstr>Presentación de PowerPoint</vt:lpstr>
      <vt:lpstr>Presentación de PowerPoint</vt:lpstr>
      <vt:lpstr>EFECTIVIDAD del Plan de Acción: 3er Trimestre</vt:lpstr>
      <vt:lpstr>Presentación de PowerPoint</vt:lpstr>
      <vt:lpstr>Presentación de PowerPoint</vt:lpstr>
      <vt:lpstr>EFECTIVIDAD del Plan de Acción: 3er Trimestre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EFECTIVIDAD del Plan de Acción: 3er Trimestre</vt:lpstr>
      <vt:lpstr>Presentación de PowerPoint</vt:lpstr>
      <vt:lpstr>EFECTIVIDAD del Plan de Acción: 3er Trimestre</vt:lpstr>
      <vt:lpstr>Presentación de PowerPoint</vt:lpstr>
      <vt:lpstr>Presentación de PowerPoint</vt:lpstr>
      <vt:lpstr>EFECTIVIDAD del Plan de Acción: 3er Trimestre</vt:lpstr>
      <vt:lpstr>Recursos Humanos</vt:lpstr>
      <vt:lpstr>Presentación de PowerPoint</vt:lpstr>
      <vt:lpstr>Presentación de PowerPoint</vt:lpstr>
      <vt:lpstr>Presentación de PowerPoint</vt:lpstr>
      <vt:lpstr>Presentación de PowerPoint</vt:lpstr>
      <vt:lpstr>EFECTIVIDAD del Plan de acción: 3er trimestre</vt:lpstr>
      <vt:lpstr>Presentación de PowerPoint</vt:lpstr>
      <vt:lpstr>Presentación de PowerPoint</vt:lpstr>
      <vt:lpstr>Presentación de PowerPoint</vt:lpstr>
      <vt:lpstr>Presentación de PowerPoint</vt:lpstr>
      <vt:lpstr>EFECTIVIDAD del Plan de acción: 3er trimestre</vt:lpstr>
      <vt:lpstr>Presentación de PowerPoint</vt:lpstr>
      <vt:lpstr>EFECTIVIDAD del Plan de acción: 3er trimestre</vt:lpstr>
      <vt:lpstr>Presentación de PowerPoint</vt:lpstr>
      <vt:lpstr>Presentación de PowerPoint</vt:lpstr>
      <vt:lpstr>EFECTIVIDAD del Plan de acción: 3er trimestre</vt:lpstr>
      <vt:lpstr>Presentación de PowerPoint</vt:lpstr>
      <vt:lpstr>Presentación de PowerPoint</vt:lpstr>
      <vt:lpstr>CALIDAD</vt:lpstr>
      <vt:lpstr>Presentación de PowerPoint</vt:lpstr>
      <vt:lpstr>EFECTIVIDAD del Plan de Acción: 3er Trimestre</vt:lpstr>
      <vt:lpstr>Presentación de PowerPoint</vt:lpstr>
      <vt:lpstr>Presentación de PowerPoint</vt:lpstr>
      <vt:lpstr>EFECTIVIDAD del Plan de Acción: 3er Trimestre</vt:lpstr>
      <vt:lpstr>Presentación de PowerPoint</vt:lpstr>
      <vt:lpstr>Presentación de PowerPoint</vt:lpstr>
      <vt:lpstr>EFECTIVIDAD del Plan de Acción: 3er Trimestre</vt:lpstr>
      <vt:lpstr>Presentación de PowerPoint</vt:lpstr>
      <vt:lpstr>Presentación de PowerPoint</vt:lpstr>
      <vt:lpstr>Presentación de PowerPoint</vt:lpstr>
      <vt:lpstr>EFECTIVIDAD del Plan de Acción: 3er Trimestre</vt:lpstr>
      <vt:lpstr>Presentación de PowerPoint</vt:lpstr>
      <vt:lpstr>Presentación de PowerPoint</vt:lpstr>
      <vt:lpstr>EFECTIVIDAD del Plan de Acción: 3er Trimestre</vt:lpstr>
      <vt:lpstr>TI</vt:lpstr>
      <vt:lpstr>Presentación de PowerPoint</vt:lpstr>
      <vt:lpstr>Presentación de PowerPoint</vt:lpstr>
      <vt:lpstr>EFECTIVIDAD del Plan de Acción: 3er Trimestre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EFECTIVIDAD del Plan de Acción: 3er Trimestre</vt:lpstr>
      <vt:lpstr>Presentación de PowerPoint</vt:lpstr>
      <vt:lpstr>EFECTIVIDAD del Plan de Acción: 3er Trimestre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EFECTIVIDAD del Plan de Acción: 3er Trimestre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EFECTIVIDAD del Plan de Acción: 3er Trimestre</vt:lpstr>
      <vt:lpstr>Presentación de PowerPoint</vt:lpstr>
      <vt:lpstr>Presentación de PowerPoint</vt:lpstr>
      <vt:lpstr>EFECTIVIDAD del Plan de Acción: 3er Trimestre</vt:lpstr>
      <vt:lpstr>TRANSPORTE</vt:lpstr>
      <vt:lpstr>Presentación de PowerPoint</vt:lpstr>
      <vt:lpstr>EFECTIVIDAD del Plan de Acción: 3er Trimestre</vt:lpstr>
      <vt:lpstr>Presentación de PowerPoint</vt:lpstr>
      <vt:lpstr>EFECTIVIDAD del Plan de Acción: 3er Trimestre</vt:lpstr>
      <vt:lpstr>Presentación de PowerPoint</vt:lpstr>
      <vt:lpstr>EFECTIVIDAD del Plan de Acción: 3er Trimestre</vt:lpstr>
      <vt:lpstr>Presentación de PowerPoint</vt:lpstr>
      <vt:lpstr>EFECTIVIDAD del Plan de Acción: 3er Trimestre</vt:lpstr>
      <vt:lpstr>Presentación de PowerPoint</vt:lpstr>
      <vt:lpstr>EFECTIVIDAD del Plan de Acción: 3er Trimestre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INDICADORES DE DESEMPEÑO CUARTO TRIMESTRE 2022</dc:title>
  <dc:creator>Sistemas</dc:creator>
  <cp:lastModifiedBy>Sistemas</cp:lastModifiedBy>
  <cp:revision>68</cp:revision>
  <dcterms:created xsi:type="dcterms:W3CDTF">2023-01-06T22:45:51Z</dcterms:created>
  <dcterms:modified xsi:type="dcterms:W3CDTF">2025-10-17T16:20:20Z</dcterms:modified>
</cp:coreProperties>
</file>